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75" r:id="rId1"/>
  </p:sldMasterIdLst>
  <p:notesMasterIdLst>
    <p:notesMasterId r:id="rId25"/>
  </p:notesMasterIdLst>
  <p:sldIdLst>
    <p:sldId id="283" r:id="rId2"/>
    <p:sldId id="284" r:id="rId3"/>
    <p:sldId id="285" r:id="rId4"/>
    <p:sldId id="286" r:id="rId5"/>
    <p:sldId id="305" r:id="rId6"/>
    <p:sldId id="289" r:id="rId7"/>
    <p:sldId id="290" r:id="rId8"/>
    <p:sldId id="291" r:id="rId9"/>
    <p:sldId id="272" r:id="rId10"/>
    <p:sldId id="292" r:id="rId11"/>
    <p:sldId id="293" r:id="rId12"/>
    <p:sldId id="294" r:id="rId13"/>
    <p:sldId id="295" r:id="rId14"/>
    <p:sldId id="296" r:id="rId15"/>
    <p:sldId id="306" r:id="rId16"/>
    <p:sldId id="307" r:id="rId17"/>
    <p:sldId id="308" r:id="rId18"/>
    <p:sldId id="309" r:id="rId19"/>
    <p:sldId id="310" r:id="rId20"/>
    <p:sldId id="311" r:id="rId21"/>
    <p:sldId id="312" r:id="rId22"/>
    <p:sldId id="304" r:id="rId23"/>
    <p:sldId id="303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9373"/>
    <p:restoredTop sz="96190"/>
  </p:normalViewPr>
  <p:slideViewPr>
    <p:cSldViewPr snapToGrid="0" snapToObjects="1">
      <p:cViewPr varScale="1">
        <p:scale>
          <a:sx n="113" d="100"/>
          <a:sy n="113" d="100"/>
        </p:scale>
        <p:origin x="184" y="3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7435136-ECB8-4B95-8243-0AF46801671C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56FCFCA0-7C52-46DF-9586-2389A54E7A8E}">
      <dgm:prSet/>
      <dgm:spPr/>
      <dgm:t>
        <a:bodyPr/>
        <a:lstStyle/>
        <a:p>
          <a:pPr>
            <a:defRPr cap="all"/>
          </a:pPr>
          <a:r>
            <a:rPr lang="en-US" dirty="0"/>
            <a:t>Wanted to investigate the effect the pandemic had on the Fall 2020 Freshman Cohort</a:t>
          </a:r>
        </a:p>
      </dgm:t>
    </dgm:pt>
    <dgm:pt modelId="{2A4AAD2F-E75E-4154-A3F1-B6ADDFADE2CA}" type="parTrans" cxnId="{0CBA4E65-65CE-4F38-8B98-7089579FEA4F}">
      <dgm:prSet/>
      <dgm:spPr/>
      <dgm:t>
        <a:bodyPr/>
        <a:lstStyle/>
        <a:p>
          <a:endParaRPr lang="en-US"/>
        </a:p>
      </dgm:t>
    </dgm:pt>
    <dgm:pt modelId="{927D1EEE-E21D-4D90-A1E0-FFC9AE1521B3}" type="sibTrans" cxnId="{0CBA4E65-65CE-4F38-8B98-7089579FEA4F}">
      <dgm:prSet/>
      <dgm:spPr/>
      <dgm:t>
        <a:bodyPr/>
        <a:lstStyle/>
        <a:p>
          <a:endParaRPr lang="en-US"/>
        </a:p>
      </dgm:t>
    </dgm:pt>
    <dgm:pt modelId="{19ACB44A-3F8C-4DF7-B0F8-98E1C93ACD3C}">
      <dgm:prSet/>
      <dgm:spPr/>
      <dgm:t>
        <a:bodyPr/>
        <a:lstStyle/>
        <a:p>
          <a:pPr>
            <a:defRPr cap="all"/>
          </a:pPr>
          <a:r>
            <a:rPr lang="en-US"/>
            <a:t>Students faced many new challenges e.g economic</a:t>
          </a:r>
        </a:p>
      </dgm:t>
    </dgm:pt>
    <dgm:pt modelId="{B1541CFC-74FE-4248-A280-320940C47611}" type="parTrans" cxnId="{08894B94-3935-4EEB-B09C-F38ACEC2F233}">
      <dgm:prSet/>
      <dgm:spPr/>
      <dgm:t>
        <a:bodyPr/>
        <a:lstStyle/>
        <a:p>
          <a:endParaRPr lang="en-US"/>
        </a:p>
      </dgm:t>
    </dgm:pt>
    <dgm:pt modelId="{C952B491-94CD-4D2B-BD6D-7BF560FC6CAB}" type="sibTrans" cxnId="{08894B94-3935-4EEB-B09C-F38ACEC2F233}">
      <dgm:prSet/>
      <dgm:spPr/>
      <dgm:t>
        <a:bodyPr/>
        <a:lstStyle/>
        <a:p>
          <a:endParaRPr lang="en-US"/>
        </a:p>
      </dgm:t>
    </dgm:pt>
    <dgm:pt modelId="{BCC7631B-7E92-4A6B-86F0-5AB34FE69D38}">
      <dgm:prSet/>
      <dgm:spPr/>
      <dgm:t>
        <a:bodyPr/>
        <a:lstStyle/>
        <a:p>
          <a:pPr>
            <a:defRPr cap="all"/>
          </a:pPr>
          <a:r>
            <a:rPr lang="en-US"/>
            <a:t>Online learning presented new challenges and opportunities</a:t>
          </a:r>
        </a:p>
      </dgm:t>
    </dgm:pt>
    <dgm:pt modelId="{59ABF9B5-C3A3-49C2-99F8-E86A5B61A3D9}" type="parTrans" cxnId="{D0511098-4971-497D-BBAD-AF167CD3810E}">
      <dgm:prSet/>
      <dgm:spPr/>
      <dgm:t>
        <a:bodyPr/>
        <a:lstStyle/>
        <a:p>
          <a:endParaRPr lang="en-US"/>
        </a:p>
      </dgm:t>
    </dgm:pt>
    <dgm:pt modelId="{E40D3570-4F45-49FD-A0CE-EE199DA2BD5B}" type="sibTrans" cxnId="{D0511098-4971-497D-BBAD-AF167CD3810E}">
      <dgm:prSet/>
      <dgm:spPr/>
      <dgm:t>
        <a:bodyPr/>
        <a:lstStyle/>
        <a:p>
          <a:endParaRPr lang="en-US"/>
        </a:p>
      </dgm:t>
    </dgm:pt>
    <dgm:pt modelId="{32F048C7-B67C-416F-8D72-8BDF3CD8908C}" type="pres">
      <dgm:prSet presAssocID="{97435136-ECB8-4B95-8243-0AF46801671C}" presName="root" presStyleCnt="0">
        <dgm:presLayoutVars>
          <dgm:dir/>
          <dgm:resizeHandles val="exact"/>
        </dgm:presLayoutVars>
      </dgm:prSet>
      <dgm:spPr/>
    </dgm:pt>
    <dgm:pt modelId="{675E5AD3-D5BD-48BF-8C53-2ABFD639E629}" type="pres">
      <dgm:prSet presAssocID="{56FCFCA0-7C52-46DF-9586-2389A54E7A8E}" presName="compNode" presStyleCnt="0"/>
      <dgm:spPr/>
    </dgm:pt>
    <dgm:pt modelId="{7DD6D3EB-2A4E-4352-A583-D0367BA68EE6}" type="pres">
      <dgm:prSet presAssocID="{56FCFCA0-7C52-46DF-9586-2389A54E7A8E}" presName="iconBgRect" presStyleLbl="bgShp" presStyleIdx="0" presStyleCnt="3"/>
      <dgm:spPr/>
    </dgm:pt>
    <dgm:pt modelId="{C73FD939-7506-43B1-ACBC-EA7CDB457738}" type="pres">
      <dgm:prSet presAssocID="{56FCFCA0-7C52-46DF-9586-2389A54E7A8E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1CAB6305-A45B-4244-84DB-2C9288FF21FC}" type="pres">
      <dgm:prSet presAssocID="{56FCFCA0-7C52-46DF-9586-2389A54E7A8E}" presName="spaceRect" presStyleCnt="0"/>
      <dgm:spPr/>
    </dgm:pt>
    <dgm:pt modelId="{B02BC8ED-9909-4756-97BB-E2D1C0671508}" type="pres">
      <dgm:prSet presAssocID="{56FCFCA0-7C52-46DF-9586-2389A54E7A8E}" presName="textRect" presStyleLbl="revTx" presStyleIdx="0" presStyleCnt="3">
        <dgm:presLayoutVars>
          <dgm:chMax val="1"/>
          <dgm:chPref val="1"/>
        </dgm:presLayoutVars>
      </dgm:prSet>
      <dgm:spPr/>
    </dgm:pt>
    <dgm:pt modelId="{C272514A-A1D5-4E4E-BD69-ECA50CF6C1D2}" type="pres">
      <dgm:prSet presAssocID="{927D1EEE-E21D-4D90-A1E0-FFC9AE1521B3}" presName="sibTrans" presStyleCnt="0"/>
      <dgm:spPr/>
    </dgm:pt>
    <dgm:pt modelId="{7E40E890-5D3E-4893-91B4-AA7CE8D46270}" type="pres">
      <dgm:prSet presAssocID="{19ACB44A-3F8C-4DF7-B0F8-98E1C93ACD3C}" presName="compNode" presStyleCnt="0"/>
      <dgm:spPr/>
    </dgm:pt>
    <dgm:pt modelId="{BAA524C0-9629-4A2E-813D-886E1C2AEA36}" type="pres">
      <dgm:prSet presAssocID="{19ACB44A-3F8C-4DF7-B0F8-98E1C93ACD3C}" presName="iconBgRect" presStyleLbl="bgShp" presStyleIdx="1" presStyleCnt="3"/>
      <dgm:spPr/>
    </dgm:pt>
    <dgm:pt modelId="{F31C6134-4AAE-49F5-98E5-9CEAA563A4AE}" type="pres">
      <dgm:prSet presAssocID="{19ACB44A-3F8C-4DF7-B0F8-98E1C93ACD3C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FE96A882-0FBE-408C-97DE-371C911506A9}" type="pres">
      <dgm:prSet presAssocID="{19ACB44A-3F8C-4DF7-B0F8-98E1C93ACD3C}" presName="spaceRect" presStyleCnt="0"/>
      <dgm:spPr/>
    </dgm:pt>
    <dgm:pt modelId="{BA2783A5-99DE-4104-9FAA-E275E3BFDDFC}" type="pres">
      <dgm:prSet presAssocID="{19ACB44A-3F8C-4DF7-B0F8-98E1C93ACD3C}" presName="textRect" presStyleLbl="revTx" presStyleIdx="1" presStyleCnt="3">
        <dgm:presLayoutVars>
          <dgm:chMax val="1"/>
          <dgm:chPref val="1"/>
        </dgm:presLayoutVars>
      </dgm:prSet>
      <dgm:spPr/>
    </dgm:pt>
    <dgm:pt modelId="{2343F4FB-386F-4AB4-B88A-537200304D6A}" type="pres">
      <dgm:prSet presAssocID="{C952B491-94CD-4D2B-BD6D-7BF560FC6CAB}" presName="sibTrans" presStyleCnt="0"/>
      <dgm:spPr/>
    </dgm:pt>
    <dgm:pt modelId="{75F0F0BC-AB61-4276-863B-BA39E9C4EC32}" type="pres">
      <dgm:prSet presAssocID="{BCC7631B-7E92-4A6B-86F0-5AB34FE69D38}" presName="compNode" presStyleCnt="0"/>
      <dgm:spPr/>
    </dgm:pt>
    <dgm:pt modelId="{4938C3AE-4A23-4BDC-BF98-51A108B6980E}" type="pres">
      <dgm:prSet presAssocID="{BCC7631B-7E92-4A6B-86F0-5AB34FE69D38}" presName="iconBgRect" presStyleLbl="bgShp" presStyleIdx="2" presStyleCnt="3"/>
      <dgm:spPr/>
    </dgm:pt>
    <dgm:pt modelId="{9394F8A7-2A60-4E86-A5F7-C21681C66CD9}" type="pres">
      <dgm:prSet presAssocID="{BCC7631B-7E92-4A6B-86F0-5AB34FE69D38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aptop"/>
        </a:ext>
      </dgm:extLst>
    </dgm:pt>
    <dgm:pt modelId="{F1B946D5-E9C7-484C-BDBA-BC4F712E1EB4}" type="pres">
      <dgm:prSet presAssocID="{BCC7631B-7E92-4A6B-86F0-5AB34FE69D38}" presName="spaceRect" presStyleCnt="0"/>
      <dgm:spPr/>
    </dgm:pt>
    <dgm:pt modelId="{5F351CDC-3F2B-438C-B697-9CD63C1D1796}" type="pres">
      <dgm:prSet presAssocID="{BCC7631B-7E92-4A6B-86F0-5AB34FE69D38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7FF81904-61AC-4514-97EB-E2DD25644310}" type="presOf" srcId="{19ACB44A-3F8C-4DF7-B0F8-98E1C93ACD3C}" destId="{BA2783A5-99DE-4104-9FAA-E275E3BFDDFC}" srcOrd="0" destOrd="0" presId="urn:microsoft.com/office/officeart/2018/5/layout/IconCircleLabelList"/>
    <dgm:cxn modelId="{BFB2E31D-AE22-4523-B865-60D395871FB0}" type="presOf" srcId="{97435136-ECB8-4B95-8243-0AF46801671C}" destId="{32F048C7-B67C-416F-8D72-8BDF3CD8908C}" srcOrd="0" destOrd="0" presId="urn:microsoft.com/office/officeart/2018/5/layout/IconCircleLabelList"/>
    <dgm:cxn modelId="{25596B2B-AADC-460B-9E0A-F1266C5D7173}" type="presOf" srcId="{56FCFCA0-7C52-46DF-9586-2389A54E7A8E}" destId="{B02BC8ED-9909-4756-97BB-E2D1C0671508}" srcOrd="0" destOrd="0" presId="urn:microsoft.com/office/officeart/2018/5/layout/IconCircleLabelList"/>
    <dgm:cxn modelId="{041EDD3E-63B1-4D7A-BA33-71C315AEE2EB}" type="presOf" srcId="{BCC7631B-7E92-4A6B-86F0-5AB34FE69D38}" destId="{5F351CDC-3F2B-438C-B697-9CD63C1D1796}" srcOrd="0" destOrd="0" presId="urn:microsoft.com/office/officeart/2018/5/layout/IconCircleLabelList"/>
    <dgm:cxn modelId="{0CBA4E65-65CE-4F38-8B98-7089579FEA4F}" srcId="{97435136-ECB8-4B95-8243-0AF46801671C}" destId="{56FCFCA0-7C52-46DF-9586-2389A54E7A8E}" srcOrd="0" destOrd="0" parTransId="{2A4AAD2F-E75E-4154-A3F1-B6ADDFADE2CA}" sibTransId="{927D1EEE-E21D-4D90-A1E0-FFC9AE1521B3}"/>
    <dgm:cxn modelId="{08894B94-3935-4EEB-B09C-F38ACEC2F233}" srcId="{97435136-ECB8-4B95-8243-0AF46801671C}" destId="{19ACB44A-3F8C-4DF7-B0F8-98E1C93ACD3C}" srcOrd="1" destOrd="0" parTransId="{B1541CFC-74FE-4248-A280-320940C47611}" sibTransId="{C952B491-94CD-4D2B-BD6D-7BF560FC6CAB}"/>
    <dgm:cxn modelId="{D0511098-4971-497D-BBAD-AF167CD3810E}" srcId="{97435136-ECB8-4B95-8243-0AF46801671C}" destId="{BCC7631B-7E92-4A6B-86F0-5AB34FE69D38}" srcOrd="2" destOrd="0" parTransId="{59ABF9B5-C3A3-49C2-99F8-E86A5B61A3D9}" sibTransId="{E40D3570-4F45-49FD-A0CE-EE199DA2BD5B}"/>
    <dgm:cxn modelId="{FD6F19D4-6204-4539-9E4D-A763FD208569}" type="presParOf" srcId="{32F048C7-B67C-416F-8D72-8BDF3CD8908C}" destId="{675E5AD3-D5BD-48BF-8C53-2ABFD639E629}" srcOrd="0" destOrd="0" presId="urn:microsoft.com/office/officeart/2018/5/layout/IconCircleLabelList"/>
    <dgm:cxn modelId="{4083BBDB-DEB7-494A-95B6-F60AA761C331}" type="presParOf" srcId="{675E5AD3-D5BD-48BF-8C53-2ABFD639E629}" destId="{7DD6D3EB-2A4E-4352-A583-D0367BA68EE6}" srcOrd="0" destOrd="0" presId="urn:microsoft.com/office/officeart/2018/5/layout/IconCircleLabelList"/>
    <dgm:cxn modelId="{1BDF37EC-E289-4118-BF4F-CD867ED85579}" type="presParOf" srcId="{675E5AD3-D5BD-48BF-8C53-2ABFD639E629}" destId="{C73FD939-7506-43B1-ACBC-EA7CDB457738}" srcOrd="1" destOrd="0" presId="urn:microsoft.com/office/officeart/2018/5/layout/IconCircleLabelList"/>
    <dgm:cxn modelId="{F8FF566B-219F-4814-B9F2-F7EC8C73DCAE}" type="presParOf" srcId="{675E5AD3-D5BD-48BF-8C53-2ABFD639E629}" destId="{1CAB6305-A45B-4244-84DB-2C9288FF21FC}" srcOrd="2" destOrd="0" presId="urn:microsoft.com/office/officeart/2018/5/layout/IconCircleLabelList"/>
    <dgm:cxn modelId="{7BED1966-D714-4336-98F8-70DEF7233182}" type="presParOf" srcId="{675E5AD3-D5BD-48BF-8C53-2ABFD639E629}" destId="{B02BC8ED-9909-4756-97BB-E2D1C0671508}" srcOrd="3" destOrd="0" presId="urn:microsoft.com/office/officeart/2018/5/layout/IconCircleLabelList"/>
    <dgm:cxn modelId="{40B72378-DBB0-4FA1-BAD8-240067999040}" type="presParOf" srcId="{32F048C7-B67C-416F-8D72-8BDF3CD8908C}" destId="{C272514A-A1D5-4E4E-BD69-ECA50CF6C1D2}" srcOrd="1" destOrd="0" presId="urn:microsoft.com/office/officeart/2018/5/layout/IconCircleLabelList"/>
    <dgm:cxn modelId="{D1F214F5-1A92-40AD-B788-1F9CD74B5BAC}" type="presParOf" srcId="{32F048C7-B67C-416F-8D72-8BDF3CD8908C}" destId="{7E40E890-5D3E-4893-91B4-AA7CE8D46270}" srcOrd="2" destOrd="0" presId="urn:microsoft.com/office/officeart/2018/5/layout/IconCircleLabelList"/>
    <dgm:cxn modelId="{17C5506E-48E4-47C3-BC92-7650E02C2A5B}" type="presParOf" srcId="{7E40E890-5D3E-4893-91B4-AA7CE8D46270}" destId="{BAA524C0-9629-4A2E-813D-886E1C2AEA36}" srcOrd="0" destOrd="0" presId="urn:microsoft.com/office/officeart/2018/5/layout/IconCircleLabelList"/>
    <dgm:cxn modelId="{718B4FDA-1549-4819-AFBE-78EABB66168E}" type="presParOf" srcId="{7E40E890-5D3E-4893-91B4-AA7CE8D46270}" destId="{F31C6134-4AAE-49F5-98E5-9CEAA563A4AE}" srcOrd="1" destOrd="0" presId="urn:microsoft.com/office/officeart/2018/5/layout/IconCircleLabelList"/>
    <dgm:cxn modelId="{E7F2C866-9168-46EC-9037-451687180FA5}" type="presParOf" srcId="{7E40E890-5D3E-4893-91B4-AA7CE8D46270}" destId="{FE96A882-0FBE-408C-97DE-371C911506A9}" srcOrd="2" destOrd="0" presId="urn:microsoft.com/office/officeart/2018/5/layout/IconCircleLabelList"/>
    <dgm:cxn modelId="{79799EC0-978F-49D5-8E65-D289581AB616}" type="presParOf" srcId="{7E40E890-5D3E-4893-91B4-AA7CE8D46270}" destId="{BA2783A5-99DE-4104-9FAA-E275E3BFDDFC}" srcOrd="3" destOrd="0" presId="urn:microsoft.com/office/officeart/2018/5/layout/IconCircleLabelList"/>
    <dgm:cxn modelId="{90285100-F17B-4270-BA9E-1D0B86976025}" type="presParOf" srcId="{32F048C7-B67C-416F-8D72-8BDF3CD8908C}" destId="{2343F4FB-386F-4AB4-B88A-537200304D6A}" srcOrd="3" destOrd="0" presId="urn:microsoft.com/office/officeart/2018/5/layout/IconCircleLabelList"/>
    <dgm:cxn modelId="{5078298F-C24B-4CF8-B02D-312FEE8746CF}" type="presParOf" srcId="{32F048C7-B67C-416F-8D72-8BDF3CD8908C}" destId="{75F0F0BC-AB61-4276-863B-BA39E9C4EC32}" srcOrd="4" destOrd="0" presId="urn:microsoft.com/office/officeart/2018/5/layout/IconCircleLabelList"/>
    <dgm:cxn modelId="{EF569125-3F86-4F18-877D-9EDADF4E7615}" type="presParOf" srcId="{75F0F0BC-AB61-4276-863B-BA39E9C4EC32}" destId="{4938C3AE-4A23-4BDC-BF98-51A108B6980E}" srcOrd="0" destOrd="0" presId="urn:microsoft.com/office/officeart/2018/5/layout/IconCircleLabelList"/>
    <dgm:cxn modelId="{D9F4509E-738D-483E-A55A-E75A0E6245B4}" type="presParOf" srcId="{75F0F0BC-AB61-4276-863B-BA39E9C4EC32}" destId="{9394F8A7-2A60-4E86-A5F7-C21681C66CD9}" srcOrd="1" destOrd="0" presId="urn:microsoft.com/office/officeart/2018/5/layout/IconCircleLabelList"/>
    <dgm:cxn modelId="{04092000-5591-4D3D-833B-F71A33CF0793}" type="presParOf" srcId="{75F0F0BC-AB61-4276-863B-BA39E9C4EC32}" destId="{F1B946D5-E9C7-484C-BDBA-BC4F712E1EB4}" srcOrd="2" destOrd="0" presId="urn:microsoft.com/office/officeart/2018/5/layout/IconCircleLabelList"/>
    <dgm:cxn modelId="{A6592B61-3C0A-4A11-9381-EA9BC11AC5AE}" type="presParOf" srcId="{75F0F0BC-AB61-4276-863B-BA39E9C4EC32}" destId="{5F351CDC-3F2B-438C-B697-9CD63C1D1796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DD6D3EB-2A4E-4352-A583-D0367BA68EE6}">
      <dsp:nvSpPr>
        <dsp:cNvPr id="0" name=""/>
        <dsp:cNvSpPr/>
      </dsp:nvSpPr>
      <dsp:spPr>
        <a:xfrm>
          <a:off x="566941" y="203841"/>
          <a:ext cx="1749937" cy="1749937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73FD939-7506-43B1-ACBC-EA7CDB457738}">
      <dsp:nvSpPr>
        <dsp:cNvPr id="0" name=""/>
        <dsp:cNvSpPr/>
      </dsp:nvSpPr>
      <dsp:spPr>
        <a:xfrm>
          <a:off x="939879" y="576778"/>
          <a:ext cx="1004062" cy="10040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02BC8ED-9909-4756-97BB-E2D1C0671508}">
      <dsp:nvSpPr>
        <dsp:cNvPr id="0" name=""/>
        <dsp:cNvSpPr/>
      </dsp:nvSpPr>
      <dsp:spPr>
        <a:xfrm>
          <a:off x="7535" y="2498841"/>
          <a:ext cx="2868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300" kern="1200" dirty="0"/>
            <a:t>Wanted to investigate the effect the pandemic had on the Fall 2020 Freshman Cohort</a:t>
          </a:r>
        </a:p>
      </dsp:txBody>
      <dsp:txXfrm>
        <a:off x="7535" y="2498841"/>
        <a:ext cx="2868750" cy="720000"/>
      </dsp:txXfrm>
    </dsp:sp>
    <dsp:sp modelId="{BAA524C0-9629-4A2E-813D-886E1C2AEA36}">
      <dsp:nvSpPr>
        <dsp:cNvPr id="0" name=""/>
        <dsp:cNvSpPr/>
      </dsp:nvSpPr>
      <dsp:spPr>
        <a:xfrm>
          <a:off x="3937722" y="203841"/>
          <a:ext cx="1749937" cy="1749937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31C6134-4AAE-49F5-98E5-9CEAA563A4AE}">
      <dsp:nvSpPr>
        <dsp:cNvPr id="0" name=""/>
        <dsp:cNvSpPr/>
      </dsp:nvSpPr>
      <dsp:spPr>
        <a:xfrm>
          <a:off x="4310660" y="576778"/>
          <a:ext cx="1004062" cy="10040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A2783A5-99DE-4104-9FAA-E275E3BFDDFC}">
      <dsp:nvSpPr>
        <dsp:cNvPr id="0" name=""/>
        <dsp:cNvSpPr/>
      </dsp:nvSpPr>
      <dsp:spPr>
        <a:xfrm>
          <a:off x="3378316" y="2498841"/>
          <a:ext cx="2868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300" kern="1200"/>
            <a:t>Students faced many new challenges e.g economic</a:t>
          </a:r>
        </a:p>
      </dsp:txBody>
      <dsp:txXfrm>
        <a:off x="3378316" y="2498841"/>
        <a:ext cx="2868750" cy="720000"/>
      </dsp:txXfrm>
    </dsp:sp>
    <dsp:sp modelId="{4938C3AE-4A23-4BDC-BF98-51A108B6980E}">
      <dsp:nvSpPr>
        <dsp:cNvPr id="0" name=""/>
        <dsp:cNvSpPr/>
      </dsp:nvSpPr>
      <dsp:spPr>
        <a:xfrm>
          <a:off x="7308504" y="203841"/>
          <a:ext cx="1749937" cy="1749937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394F8A7-2A60-4E86-A5F7-C21681C66CD9}">
      <dsp:nvSpPr>
        <dsp:cNvPr id="0" name=""/>
        <dsp:cNvSpPr/>
      </dsp:nvSpPr>
      <dsp:spPr>
        <a:xfrm>
          <a:off x="7681441" y="576778"/>
          <a:ext cx="1004062" cy="100406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351CDC-3F2B-438C-B697-9CD63C1D1796}">
      <dsp:nvSpPr>
        <dsp:cNvPr id="0" name=""/>
        <dsp:cNvSpPr/>
      </dsp:nvSpPr>
      <dsp:spPr>
        <a:xfrm>
          <a:off x="6749097" y="2498841"/>
          <a:ext cx="2868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300" kern="1200"/>
            <a:t>Online learning presented new challenges and opportunities</a:t>
          </a:r>
        </a:p>
      </dsp:txBody>
      <dsp:txXfrm>
        <a:off x="6749097" y="2498841"/>
        <a:ext cx="286875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1A46FB-6F61-B349-81AF-D3F3BE629DB2}" type="datetimeFigureOut">
              <a:rPr lang="en-US" smtClean="0"/>
              <a:t>5/12/21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711C86-D587-6C4D-9117-20F57D7EB8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6147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11A6662E-FAF4-44BC-88B5-85A7CBFB6D30}" type="datetime1">
              <a:rPr lang="en-US" smtClean="0"/>
              <a:pPr/>
              <a:t>5/12/21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5959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0CF6C-748E-4B7A-BC8B-3011EF78ED13}" type="datetime1">
              <a:rPr lang="en-US" smtClean="0"/>
              <a:pPr/>
              <a:t>5/12/21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5615221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0CF6C-748E-4B7A-BC8B-3011EF78ED13}" type="datetime1">
              <a:rPr lang="en-US" smtClean="0"/>
              <a:pPr/>
              <a:t>5/12/21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1442670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0CF6C-748E-4B7A-BC8B-3011EF78ED13}" type="datetime1">
              <a:rPr lang="en-US" smtClean="0"/>
              <a:pPr/>
              <a:t>5/12/21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3969731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0CF6C-748E-4B7A-BC8B-3011EF78ED13}" type="datetime1">
              <a:rPr lang="en-US" smtClean="0"/>
              <a:pPr/>
              <a:t>5/12/21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0931859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0CF6C-748E-4B7A-BC8B-3011EF78ED13}" type="datetime1">
              <a:rPr lang="en-US" smtClean="0"/>
              <a:pPr/>
              <a:t>5/12/21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454671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0CF6C-748E-4B7A-BC8B-3011EF78ED13}" type="datetime1">
              <a:rPr lang="en-US" smtClean="0"/>
              <a:pPr/>
              <a:t>5/12/21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7896333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4C559632-1575-4E14-B53B-3DC3D5ED3947}" type="datetime1">
              <a:rPr lang="en-US" smtClean="0"/>
              <a:t>5/12/21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46070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CC4A6868-2568-4CC9-B302-F37117B01A6E}" type="datetime1">
              <a:rPr lang="en-US" smtClean="0"/>
              <a:t>5/12/21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282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5F08A-1E71-4B2B-BB49-E743F2903911}" type="datetime1">
              <a:rPr lang="en-US" smtClean="0"/>
              <a:t>5/12/21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37165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17D9E-721A-44BB-8863-9873FE64DA75}" type="datetime1">
              <a:rPr lang="en-US" smtClean="0"/>
              <a:t>5/12/21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1911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1DA2F-80B8-49CF-99FB-5ABCA53A607A}" type="datetime1">
              <a:rPr lang="en-US" smtClean="0"/>
              <a:t>5/12/21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2550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52172-E6C9-4B6C-929A-A9DE3837BBF1}" type="datetime1">
              <a:rPr lang="en-US" smtClean="0"/>
              <a:t>5/12/21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6606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41CFF-90C9-47B3-9DA1-F2BF8D839F7E}" type="datetime1">
              <a:rPr lang="en-US" smtClean="0"/>
              <a:t>5/12/21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3364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048FA-06AB-4884-A69B-986B96E68A24}" type="datetime1">
              <a:rPr lang="en-US" smtClean="0"/>
              <a:t>5/12/21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8890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B7ABA-0172-4F9C-889D-567164F66BCD}" type="datetime1">
              <a:rPr lang="en-US" smtClean="0"/>
              <a:t>5/12/21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8823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C6A5B-8AE7-4A41-B5A7-9ADC6686DC18}" type="datetime1">
              <a:rPr lang="en-US" smtClean="0"/>
              <a:t>5/12/21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3363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57E0CF6C-748E-4B7A-BC8B-3011EF78ED13}" type="datetime1">
              <a:rPr lang="en-US" smtClean="0"/>
              <a:pPr/>
              <a:t>5/12/21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97751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6" r:id="rId1"/>
    <p:sldLayoutId id="2147483777" r:id="rId2"/>
    <p:sldLayoutId id="2147483778" r:id="rId3"/>
    <p:sldLayoutId id="2147483779" r:id="rId4"/>
    <p:sldLayoutId id="2147483780" r:id="rId5"/>
    <p:sldLayoutId id="2147483781" r:id="rId6"/>
    <p:sldLayoutId id="2147483782" r:id="rId7"/>
    <p:sldLayoutId id="2147483783" r:id="rId8"/>
    <p:sldLayoutId id="2147483784" r:id="rId9"/>
    <p:sldLayoutId id="2147483785" r:id="rId10"/>
    <p:sldLayoutId id="2147483786" r:id="rId11"/>
    <p:sldLayoutId id="2147483787" r:id="rId12"/>
    <p:sldLayoutId id="2147483788" r:id="rId13"/>
    <p:sldLayoutId id="2147483789" r:id="rId14"/>
    <p:sldLayoutId id="2147483790" r:id="rId15"/>
    <p:sldLayoutId id="2147483791" r:id="rId16"/>
    <p:sldLayoutId id="2147483792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6503EB0F-2257-4A3E-A73B-E1DE769B45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77012B2A-0D78-433A-8C68-8889D3DCDD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9" name="Freeform 5">
              <a:extLst>
                <a:ext uri="{FF2B5EF4-FFF2-40B4-BE49-F238E27FC236}">
                  <a16:creationId xmlns:a16="http://schemas.microsoft.com/office/drawing/2014/main" id="{119D0202-ED3F-47CC-90E9-4E963BCDAB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id="{670D6F2B-93AF-47D6-9378-5E54BE0AC6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3" name="Picture 12" descr="A picture containing text, building, sky, outdoor&#10;&#10;Description automatically generated">
            <a:extLst>
              <a:ext uri="{FF2B5EF4-FFF2-40B4-BE49-F238E27FC236}">
                <a16:creationId xmlns:a16="http://schemas.microsoft.com/office/drawing/2014/main" id="{F0B68F2A-DEC9-4B44-85CC-A11A80306B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247" r="-1" b="4246"/>
          <a:stretch/>
        </p:blipFill>
        <p:spPr>
          <a:xfrm>
            <a:off x="1" y="-5"/>
            <a:ext cx="12191695" cy="5020241"/>
          </a:xfrm>
          <a:custGeom>
            <a:avLst/>
            <a:gdLst/>
            <a:ahLst/>
            <a:cxnLst/>
            <a:rect l="l" t="t" r="r" b="b"/>
            <a:pathLst>
              <a:path w="12191695" h="5020241">
                <a:moveTo>
                  <a:pt x="0" y="0"/>
                </a:moveTo>
                <a:lnTo>
                  <a:pt x="12191695" y="0"/>
                </a:lnTo>
                <a:lnTo>
                  <a:pt x="12191695" y="4057991"/>
                </a:lnTo>
                <a:lnTo>
                  <a:pt x="11914945" y="4110187"/>
                </a:lnTo>
                <a:lnTo>
                  <a:pt x="11639412" y="4159931"/>
                </a:lnTo>
                <a:lnTo>
                  <a:pt x="11362661" y="4208624"/>
                </a:lnTo>
                <a:lnTo>
                  <a:pt x="11084690" y="4250310"/>
                </a:lnTo>
                <a:lnTo>
                  <a:pt x="10807939" y="4292347"/>
                </a:lnTo>
                <a:lnTo>
                  <a:pt x="10529968" y="4331582"/>
                </a:lnTo>
                <a:lnTo>
                  <a:pt x="10255655" y="4365211"/>
                </a:lnTo>
                <a:lnTo>
                  <a:pt x="9977684" y="4397089"/>
                </a:lnTo>
                <a:lnTo>
                  <a:pt x="9700933" y="4426165"/>
                </a:lnTo>
                <a:lnTo>
                  <a:pt x="9429058" y="4451387"/>
                </a:lnTo>
                <a:lnTo>
                  <a:pt x="9153526" y="4476609"/>
                </a:lnTo>
                <a:lnTo>
                  <a:pt x="8881651" y="4497628"/>
                </a:lnTo>
                <a:lnTo>
                  <a:pt x="8609776" y="4514092"/>
                </a:lnTo>
                <a:lnTo>
                  <a:pt x="8339121" y="4531258"/>
                </a:lnTo>
                <a:lnTo>
                  <a:pt x="8070903" y="4545620"/>
                </a:lnTo>
                <a:lnTo>
                  <a:pt x="7805124" y="4555779"/>
                </a:lnTo>
                <a:lnTo>
                  <a:pt x="7539345" y="4564537"/>
                </a:lnTo>
                <a:lnTo>
                  <a:pt x="7276005" y="4572944"/>
                </a:lnTo>
                <a:lnTo>
                  <a:pt x="7016322" y="4576798"/>
                </a:lnTo>
                <a:lnTo>
                  <a:pt x="6756639" y="4581001"/>
                </a:lnTo>
                <a:lnTo>
                  <a:pt x="6500613" y="4583103"/>
                </a:lnTo>
                <a:lnTo>
                  <a:pt x="6247026" y="4581001"/>
                </a:lnTo>
                <a:lnTo>
                  <a:pt x="5995877" y="4581001"/>
                </a:lnTo>
                <a:lnTo>
                  <a:pt x="5747167" y="4576798"/>
                </a:lnTo>
                <a:lnTo>
                  <a:pt x="5503333" y="4570492"/>
                </a:lnTo>
                <a:lnTo>
                  <a:pt x="5261938" y="4564537"/>
                </a:lnTo>
                <a:lnTo>
                  <a:pt x="5025418" y="4557881"/>
                </a:lnTo>
                <a:lnTo>
                  <a:pt x="4790118" y="4547722"/>
                </a:lnTo>
                <a:lnTo>
                  <a:pt x="4558477" y="4536862"/>
                </a:lnTo>
                <a:lnTo>
                  <a:pt x="4331710" y="4527054"/>
                </a:lnTo>
                <a:lnTo>
                  <a:pt x="3889152" y="4499379"/>
                </a:lnTo>
                <a:lnTo>
                  <a:pt x="3464881" y="4469954"/>
                </a:lnTo>
                <a:lnTo>
                  <a:pt x="3057678" y="4439126"/>
                </a:lnTo>
                <a:lnTo>
                  <a:pt x="2672421" y="4405147"/>
                </a:lnTo>
                <a:lnTo>
                  <a:pt x="2304232" y="4369765"/>
                </a:lnTo>
                <a:lnTo>
                  <a:pt x="1962864" y="4331582"/>
                </a:lnTo>
                <a:lnTo>
                  <a:pt x="1642223" y="4294099"/>
                </a:lnTo>
                <a:lnTo>
                  <a:pt x="1347183" y="4256616"/>
                </a:lnTo>
                <a:lnTo>
                  <a:pt x="1076528" y="4221235"/>
                </a:lnTo>
                <a:lnTo>
                  <a:pt x="836351" y="4187605"/>
                </a:lnTo>
                <a:lnTo>
                  <a:pt x="619339" y="4155727"/>
                </a:lnTo>
                <a:lnTo>
                  <a:pt x="436464" y="4129104"/>
                </a:lnTo>
                <a:lnTo>
                  <a:pt x="282848" y="4103881"/>
                </a:lnTo>
                <a:lnTo>
                  <a:pt x="71932" y="4067800"/>
                </a:lnTo>
                <a:lnTo>
                  <a:pt x="1" y="4055539"/>
                </a:lnTo>
                <a:lnTo>
                  <a:pt x="1" y="5020241"/>
                </a:lnTo>
                <a:lnTo>
                  <a:pt x="0" y="5020241"/>
                </a:lnTo>
                <a:close/>
              </a:path>
            </a:pathLst>
          </a:custGeom>
        </p:spPr>
      </p:pic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D36F3EEA-55D4-4677-80E7-92D00B8F34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55533"/>
            <a:ext cx="12192000" cy="2802467"/>
          </a:xfrm>
          <a:custGeom>
            <a:avLst/>
            <a:gdLst>
              <a:gd name="connsiteX0" fmla="*/ 1 w 12192000"/>
              <a:gd name="connsiteY0" fmla="*/ 0 h 2802467"/>
              <a:gd name="connsiteX1" fmla="*/ 71932 w 12192000"/>
              <a:gd name="connsiteY1" fmla="*/ 12261 h 2802467"/>
              <a:gd name="connsiteX2" fmla="*/ 282848 w 12192000"/>
              <a:gd name="connsiteY2" fmla="*/ 48342 h 2802467"/>
              <a:gd name="connsiteX3" fmla="*/ 436464 w 12192000"/>
              <a:gd name="connsiteY3" fmla="*/ 73565 h 2802467"/>
              <a:gd name="connsiteX4" fmla="*/ 619339 w 12192000"/>
              <a:gd name="connsiteY4" fmla="*/ 100188 h 2802467"/>
              <a:gd name="connsiteX5" fmla="*/ 836351 w 12192000"/>
              <a:gd name="connsiteY5" fmla="*/ 132066 h 2802467"/>
              <a:gd name="connsiteX6" fmla="*/ 1076528 w 12192000"/>
              <a:gd name="connsiteY6" fmla="*/ 165696 h 2802467"/>
              <a:gd name="connsiteX7" fmla="*/ 1347183 w 12192000"/>
              <a:gd name="connsiteY7" fmla="*/ 201077 h 2802467"/>
              <a:gd name="connsiteX8" fmla="*/ 1642223 w 12192000"/>
              <a:gd name="connsiteY8" fmla="*/ 238560 h 2802467"/>
              <a:gd name="connsiteX9" fmla="*/ 1962864 w 12192000"/>
              <a:gd name="connsiteY9" fmla="*/ 276043 h 2802467"/>
              <a:gd name="connsiteX10" fmla="*/ 2304232 w 12192000"/>
              <a:gd name="connsiteY10" fmla="*/ 314226 h 2802467"/>
              <a:gd name="connsiteX11" fmla="*/ 2672421 w 12192000"/>
              <a:gd name="connsiteY11" fmla="*/ 349608 h 2802467"/>
              <a:gd name="connsiteX12" fmla="*/ 3057678 w 12192000"/>
              <a:gd name="connsiteY12" fmla="*/ 383587 h 2802467"/>
              <a:gd name="connsiteX13" fmla="*/ 3464881 w 12192000"/>
              <a:gd name="connsiteY13" fmla="*/ 414415 h 2802467"/>
              <a:gd name="connsiteX14" fmla="*/ 3889152 w 12192000"/>
              <a:gd name="connsiteY14" fmla="*/ 443840 h 2802467"/>
              <a:gd name="connsiteX15" fmla="*/ 4331710 w 12192000"/>
              <a:gd name="connsiteY15" fmla="*/ 471515 h 2802467"/>
              <a:gd name="connsiteX16" fmla="*/ 4558476 w 12192000"/>
              <a:gd name="connsiteY16" fmla="*/ 481323 h 2802467"/>
              <a:gd name="connsiteX17" fmla="*/ 4790118 w 12192000"/>
              <a:gd name="connsiteY17" fmla="*/ 492183 h 2802467"/>
              <a:gd name="connsiteX18" fmla="*/ 5025418 w 12192000"/>
              <a:gd name="connsiteY18" fmla="*/ 502342 h 2802467"/>
              <a:gd name="connsiteX19" fmla="*/ 5261937 w 12192000"/>
              <a:gd name="connsiteY19" fmla="*/ 508998 h 2802467"/>
              <a:gd name="connsiteX20" fmla="*/ 5503332 w 12192000"/>
              <a:gd name="connsiteY20" fmla="*/ 514953 h 2802467"/>
              <a:gd name="connsiteX21" fmla="*/ 5747166 w 12192000"/>
              <a:gd name="connsiteY21" fmla="*/ 521259 h 2802467"/>
              <a:gd name="connsiteX22" fmla="*/ 5995877 w 12192000"/>
              <a:gd name="connsiteY22" fmla="*/ 525462 h 2802467"/>
              <a:gd name="connsiteX23" fmla="*/ 6247026 w 12192000"/>
              <a:gd name="connsiteY23" fmla="*/ 525462 h 2802467"/>
              <a:gd name="connsiteX24" fmla="*/ 6500613 w 12192000"/>
              <a:gd name="connsiteY24" fmla="*/ 527564 h 2802467"/>
              <a:gd name="connsiteX25" fmla="*/ 6756639 w 12192000"/>
              <a:gd name="connsiteY25" fmla="*/ 525462 h 2802467"/>
              <a:gd name="connsiteX26" fmla="*/ 7016322 w 12192000"/>
              <a:gd name="connsiteY26" fmla="*/ 521259 h 2802467"/>
              <a:gd name="connsiteX27" fmla="*/ 7276005 w 12192000"/>
              <a:gd name="connsiteY27" fmla="*/ 517405 h 2802467"/>
              <a:gd name="connsiteX28" fmla="*/ 7539345 w 12192000"/>
              <a:gd name="connsiteY28" fmla="*/ 508998 h 2802467"/>
              <a:gd name="connsiteX29" fmla="*/ 7805124 w 12192000"/>
              <a:gd name="connsiteY29" fmla="*/ 500240 h 2802467"/>
              <a:gd name="connsiteX30" fmla="*/ 8070903 w 12192000"/>
              <a:gd name="connsiteY30" fmla="*/ 490081 h 2802467"/>
              <a:gd name="connsiteX31" fmla="*/ 8339121 w 12192000"/>
              <a:gd name="connsiteY31" fmla="*/ 475719 h 2802467"/>
              <a:gd name="connsiteX32" fmla="*/ 8609776 w 12192000"/>
              <a:gd name="connsiteY32" fmla="*/ 458553 h 2802467"/>
              <a:gd name="connsiteX33" fmla="*/ 8881651 w 12192000"/>
              <a:gd name="connsiteY33" fmla="*/ 442089 h 2802467"/>
              <a:gd name="connsiteX34" fmla="*/ 9153526 w 12192000"/>
              <a:gd name="connsiteY34" fmla="*/ 421070 h 2802467"/>
              <a:gd name="connsiteX35" fmla="*/ 9429058 w 12192000"/>
              <a:gd name="connsiteY35" fmla="*/ 395848 h 2802467"/>
              <a:gd name="connsiteX36" fmla="*/ 9700933 w 12192000"/>
              <a:gd name="connsiteY36" fmla="*/ 370626 h 2802467"/>
              <a:gd name="connsiteX37" fmla="*/ 9977684 w 12192000"/>
              <a:gd name="connsiteY37" fmla="*/ 341550 h 2802467"/>
              <a:gd name="connsiteX38" fmla="*/ 10255655 w 12192000"/>
              <a:gd name="connsiteY38" fmla="*/ 309672 h 2802467"/>
              <a:gd name="connsiteX39" fmla="*/ 10529968 w 12192000"/>
              <a:gd name="connsiteY39" fmla="*/ 276043 h 2802467"/>
              <a:gd name="connsiteX40" fmla="*/ 10807939 w 12192000"/>
              <a:gd name="connsiteY40" fmla="*/ 236808 h 2802467"/>
              <a:gd name="connsiteX41" fmla="*/ 11084690 w 12192000"/>
              <a:gd name="connsiteY41" fmla="*/ 194771 h 2802467"/>
              <a:gd name="connsiteX42" fmla="*/ 11362661 w 12192000"/>
              <a:gd name="connsiteY42" fmla="*/ 153085 h 2802467"/>
              <a:gd name="connsiteX43" fmla="*/ 11639412 w 12192000"/>
              <a:gd name="connsiteY43" fmla="*/ 104392 h 2802467"/>
              <a:gd name="connsiteX44" fmla="*/ 11914945 w 12192000"/>
              <a:gd name="connsiteY44" fmla="*/ 54648 h 2802467"/>
              <a:gd name="connsiteX45" fmla="*/ 12191696 w 12192000"/>
              <a:gd name="connsiteY45" fmla="*/ 2452 h 2802467"/>
              <a:gd name="connsiteX46" fmla="*/ 12191696 w 12192000"/>
              <a:gd name="connsiteY46" fmla="*/ 2236410 h 2802467"/>
              <a:gd name="connsiteX47" fmla="*/ 12192000 w 12192000"/>
              <a:gd name="connsiteY47" fmla="*/ 2236410 h 2802467"/>
              <a:gd name="connsiteX48" fmla="*/ 12192000 w 12192000"/>
              <a:gd name="connsiteY48" fmla="*/ 2802467 h 2802467"/>
              <a:gd name="connsiteX49" fmla="*/ 12191696 w 12192000"/>
              <a:gd name="connsiteY49" fmla="*/ 2802467 h 2802467"/>
              <a:gd name="connsiteX50" fmla="*/ 0 w 12192000"/>
              <a:gd name="connsiteY50" fmla="*/ 2802467 h 2802467"/>
              <a:gd name="connsiteX51" fmla="*/ 0 w 12192000"/>
              <a:gd name="connsiteY51" fmla="*/ 2236410 h 2802467"/>
              <a:gd name="connsiteX52" fmla="*/ 1 w 12192000"/>
              <a:gd name="connsiteY52" fmla="*/ 2236410 h 2802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2192000" h="2802467">
                <a:moveTo>
                  <a:pt x="1" y="0"/>
                </a:moveTo>
                <a:lnTo>
                  <a:pt x="71932" y="12261"/>
                </a:lnTo>
                <a:lnTo>
                  <a:pt x="282848" y="48342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3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6"/>
                </a:lnTo>
                <a:lnTo>
                  <a:pt x="2672421" y="349608"/>
                </a:lnTo>
                <a:lnTo>
                  <a:pt x="3057678" y="383587"/>
                </a:lnTo>
                <a:lnTo>
                  <a:pt x="3464881" y="414415"/>
                </a:lnTo>
                <a:lnTo>
                  <a:pt x="3889152" y="443840"/>
                </a:lnTo>
                <a:lnTo>
                  <a:pt x="4331710" y="471515"/>
                </a:lnTo>
                <a:lnTo>
                  <a:pt x="4558476" y="481323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6" y="521259"/>
                </a:lnTo>
                <a:lnTo>
                  <a:pt x="5995877" y="525462"/>
                </a:lnTo>
                <a:lnTo>
                  <a:pt x="6247026" y="525462"/>
                </a:lnTo>
                <a:lnTo>
                  <a:pt x="6500613" y="527564"/>
                </a:lnTo>
                <a:lnTo>
                  <a:pt x="6756639" y="525462"/>
                </a:lnTo>
                <a:lnTo>
                  <a:pt x="7016322" y="521259"/>
                </a:lnTo>
                <a:lnTo>
                  <a:pt x="7276005" y="517405"/>
                </a:lnTo>
                <a:lnTo>
                  <a:pt x="7539345" y="508998"/>
                </a:lnTo>
                <a:lnTo>
                  <a:pt x="7805124" y="500240"/>
                </a:lnTo>
                <a:lnTo>
                  <a:pt x="8070903" y="490081"/>
                </a:lnTo>
                <a:lnTo>
                  <a:pt x="8339121" y="475719"/>
                </a:lnTo>
                <a:lnTo>
                  <a:pt x="8609776" y="458553"/>
                </a:lnTo>
                <a:lnTo>
                  <a:pt x="8881651" y="442089"/>
                </a:lnTo>
                <a:lnTo>
                  <a:pt x="9153526" y="421070"/>
                </a:lnTo>
                <a:lnTo>
                  <a:pt x="9429058" y="395848"/>
                </a:lnTo>
                <a:lnTo>
                  <a:pt x="9700933" y="370626"/>
                </a:lnTo>
                <a:lnTo>
                  <a:pt x="9977684" y="341550"/>
                </a:lnTo>
                <a:lnTo>
                  <a:pt x="10255655" y="309672"/>
                </a:lnTo>
                <a:lnTo>
                  <a:pt x="10529968" y="276043"/>
                </a:lnTo>
                <a:lnTo>
                  <a:pt x="10807939" y="236808"/>
                </a:lnTo>
                <a:lnTo>
                  <a:pt x="11084690" y="194771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236410"/>
                </a:lnTo>
                <a:lnTo>
                  <a:pt x="12192000" y="2236410"/>
                </a:lnTo>
                <a:lnTo>
                  <a:pt x="12192000" y="2802467"/>
                </a:lnTo>
                <a:lnTo>
                  <a:pt x="12191696" y="2802467"/>
                </a:lnTo>
                <a:lnTo>
                  <a:pt x="0" y="2802467"/>
                </a:lnTo>
                <a:lnTo>
                  <a:pt x="0" y="2236410"/>
                </a:lnTo>
                <a:lnTo>
                  <a:pt x="1" y="223641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reeform 5">
            <a:extLst>
              <a:ext uri="{FF2B5EF4-FFF2-40B4-BE49-F238E27FC236}">
                <a16:creationId xmlns:a16="http://schemas.microsoft.com/office/drawing/2014/main" id="{C91E93A7-6C7F-4F77-9CB0-280D958EF4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B6EEBD-E38D-2C45-BC2F-4EA1912214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2199" y="4854345"/>
            <a:ext cx="10407602" cy="1504891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4000" b="1" dirty="0">
                <a:solidFill>
                  <a:srgbClr val="EBEBEB"/>
                </a:solidFill>
              </a:rPr>
              <a:t>The Effect of the Pandemic </a:t>
            </a:r>
            <a:br>
              <a:rPr lang="en-US" sz="4000" b="1" dirty="0">
                <a:solidFill>
                  <a:srgbClr val="EBEBEB"/>
                </a:solidFill>
              </a:rPr>
            </a:br>
            <a:r>
              <a:rPr lang="en-US" sz="4000" b="1" dirty="0">
                <a:solidFill>
                  <a:srgbClr val="EBEBEB"/>
                </a:solidFill>
              </a:rPr>
              <a:t>on the Montgomery College Fall 2020. Freshman Cohort</a:t>
            </a:r>
            <a:br>
              <a:rPr lang="en-US" sz="1100" dirty="0">
                <a:solidFill>
                  <a:srgbClr val="EBEBEB"/>
                </a:solidFill>
              </a:rPr>
            </a:br>
            <a:r>
              <a:rPr lang="en-US" sz="1100" dirty="0">
                <a:solidFill>
                  <a:srgbClr val="EBEBEB"/>
                </a:solidFill>
              </a:rPr>
              <a:t> Emmeleen Ulita Gilbert</a:t>
            </a:r>
          </a:p>
        </p:txBody>
      </p:sp>
      <p:sp>
        <p:nvSpPr>
          <p:cNvPr id="47" name="Freeform 16">
            <a:extLst>
              <a:ext uri="{FF2B5EF4-FFF2-40B4-BE49-F238E27FC236}">
                <a16:creationId xmlns:a16="http://schemas.microsoft.com/office/drawing/2014/main" id="{E4F17063-EDA4-417B-946F-BA357F3B39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42856" y="3785499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2">
              <a:alpha val="4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4" name="Picture 3" descr="Logo&#10;&#10;Description automatically generated with medium confidence">
            <a:extLst>
              <a:ext uri="{FF2B5EF4-FFF2-40B4-BE49-F238E27FC236}">
                <a16:creationId xmlns:a16="http://schemas.microsoft.com/office/drawing/2014/main" id="{3455CA4B-51CC-6445-A721-5B38A3DA88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54219" y="608197"/>
            <a:ext cx="2563955" cy="685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8928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6BF28-8E6D-6448-A77B-08A09BF769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FFFFFF"/>
                </a:solidFill>
              </a:rPr>
              <a:t>Are some courses more popular?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31A1922-BEFD-B947-9337-FFB1787C32A6}"/>
              </a:ext>
            </a:extLst>
          </p:cNvPr>
          <p:cNvSpPr txBox="1">
            <a:spLocks/>
          </p:cNvSpPr>
          <p:nvPr/>
        </p:nvSpPr>
        <p:spPr>
          <a:xfrm>
            <a:off x="496389" y="2573483"/>
            <a:ext cx="4477394" cy="38665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700" dirty="0"/>
              <a:t>5 most popular majors 69 % registration in 2020</a:t>
            </a:r>
          </a:p>
          <a:p>
            <a:r>
              <a:rPr lang="en-US" sz="1700" dirty="0"/>
              <a:t>5 most popular majors 65% registration in 2021</a:t>
            </a:r>
          </a:p>
          <a:p>
            <a:r>
              <a:rPr lang="en-US" sz="1700" dirty="0"/>
              <a:t>General Studies -28%</a:t>
            </a:r>
          </a:p>
          <a:p>
            <a:r>
              <a:rPr lang="en-US" sz="1700" dirty="0"/>
              <a:t>Health Science -17%</a:t>
            </a:r>
          </a:p>
          <a:p>
            <a:r>
              <a:rPr lang="en-US" sz="1700" dirty="0"/>
              <a:t>Business -25%</a:t>
            </a:r>
          </a:p>
          <a:p>
            <a:r>
              <a:rPr lang="en-US" sz="1700" dirty="0"/>
              <a:t>In 2020 more part time health     majors than full-time</a:t>
            </a:r>
          </a:p>
          <a:p>
            <a:r>
              <a:rPr lang="en-US" sz="1700" dirty="0"/>
              <a:t>In 2021 more full time health        majors than part-time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Font typeface="Wingdings 3" charset="2"/>
              <a:buNone/>
            </a:pPr>
            <a:endParaRPr lang="en-US" dirty="0"/>
          </a:p>
          <a:p>
            <a:endParaRPr lang="en-US" b="1" dirty="0"/>
          </a:p>
          <a:p>
            <a:pPr marL="0" indent="0">
              <a:buFont typeface="Wingdings 3" charset="2"/>
              <a:buNone/>
            </a:pPr>
            <a:endParaRPr lang="en-US" dirty="0"/>
          </a:p>
        </p:txBody>
      </p:sp>
      <p:pic>
        <p:nvPicPr>
          <p:cNvPr id="4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946C6647-8AF5-734C-A4CE-BCB5DE60C8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1684" y="1782556"/>
            <a:ext cx="7256807" cy="4474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5603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6BF28-8E6D-6448-A77B-08A09BF769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632178"/>
            <a:ext cx="9895951" cy="1049866"/>
          </a:xfrm>
        </p:spPr>
        <p:txBody>
          <a:bodyPr>
            <a:normAutofit fontScale="90000"/>
          </a:bodyPr>
          <a:lstStyle/>
          <a:p>
            <a:r>
              <a:rPr lang="en-US" sz="4000" b="1" dirty="0">
                <a:solidFill>
                  <a:srgbClr val="FFFFFF"/>
                </a:solidFill>
              </a:rPr>
              <a:t>Are students attempting more or less hours?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31A1922-BEFD-B947-9337-FFB1787C32A6}"/>
              </a:ext>
            </a:extLst>
          </p:cNvPr>
          <p:cNvSpPr txBox="1">
            <a:spLocks/>
          </p:cNvSpPr>
          <p:nvPr/>
        </p:nvSpPr>
        <p:spPr>
          <a:xfrm>
            <a:off x="496389" y="2573483"/>
            <a:ext cx="4477394" cy="38665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Font typeface="Wingdings 3" charset="2"/>
              <a:buNone/>
            </a:pPr>
            <a:endParaRPr lang="en-US" dirty="0"/>
          </a:p>
          <a:p>
            <a:endParaRPr lang="en-US" b="1" dirty="0"/>
          </a:p>
          <a:p>
            <a:pPr marL="0" indent="0">
              <a:buFont typeface="Wingdings 3" charset="2"/>
              <a:buNone/>
            </a:pP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A4DE611-58C9-0E4E-B4AD-07CED274683E}"/>
              </a:ext>
            </a:extLst>
          </p:cNvPr>
          <p:cNvSpPr txBox="1">
            <a:spLocks/>
          </p:cNvSpPr>
          <p:nvPr/>
        </p:nvSpPr>
        <p:spPr>
          <a:xfrm>
            <a:off x="648789" y="2573483"/>
            <a:ext cx="4477394" cy="40189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700" dirty="0"/>
              <a:t>Full time students attempting about 1hr more</a:t>
            </a:r>
          </a:p>
          <a:p>
            <a:pPr marL="0" indent="0">
              <a:buNone/>
            </a:pPr>
            <a:endParaRPr lang="en-US" sz="1700" dirty="0"/>
          </a:p>
          <a:p>
            <a:r>
              <a:rPr lang="en-US" sz="1700" dirty="0"/>
              <a:t>Part time students no difference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Font typeface="Wingdings 3" charset="2"/>
              <a:buNone/>
            </a:pPr>
            <a:endParaRPr lang="en-US" dirty="0"/>
          </a:p>
          <a:p>
            <a:endParaRPr lang="en-US" b="1" dirty="0"/>
          </a:p>
          <a:p>
            <a:pPr marL="0" indent="0">
              <a:buFont typeface="Wingdings 3" charset="2"/>
              <a:buNone/>
            </a:pPr>
            <a:endParaRPr lang="en-US" dirty="0"/>
          </a:p>
        </p:txBody>
      </p:sp>
      <p:pic>
        <p:nvPicPr>
          <p:cNvPr id="8" name="Picture 7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A8F3429B-C60A-0541-BDB4-81962418CE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8583" y="2573483"/>
            <a:ext cx="5988967" cy="3851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5074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6BF28-8E6D-6448-A77B-08A09BF769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488434"/>
            <a:ext cx="9895951" cy="1035565"/>
          </a:xfrm>
        </p:spPr>
        <p:txBody>
          <a:bodyPr>
            <a:normAutofit fontScale="90000"/>
          </a:bodyPr>
          <a:lstStyle/>
          <a:p>
            <a:r>
              <a:rPr lang="en-US" sz="4000" b="1" dirty="0">
                <a:solidFill>
                  <a:srgbClr val="FFFFFF"/>
                </a:solidFill>
              </a:rPr>
              <a:t>Are students earning more or less hours?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31A1922-BEFD-B947-9337-FFB1787C32A6}"/>
              </a:ext>
            </a:extLst>
          </p:cNvPr>
          <p:cNvSpPr txBox="1">
            <a:spLocks/>
          </p:cNvSpPr>
          <p:nvPr/>
        </p:nvSpPr>
        <p:spPr>
          <a:xfrm>
            <a:off x="496389" y="2573483"/>
            <a:ext cx="4477394" cy="38665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Font typeface="Wingdings 3" charset="2"/>
              <a:buNone/>
            </a:pPr>
            <a:endParaRPr lang="en-US" dirty="0"/>
          </a:p>
          <a:p>
            <a:endParaRPr lang="en-US" b="1" dirty="0"/>
          </a:p>
          <a:p>
            <a:pPr marL="0" indent="0">
              <a:buFont typeface="Wingdings 3" charset="2"/>
              <a:buNone/>
            </a:pP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A4DE611-58C9-0E4E-B4AD-07CED274683E}"/>
              </a:ext>
            </a:extLst>
          </p:cNvPr>
          <p:cNvSpPr txBox="1">
            <a:spLocks/>
          </p:cNvSpPr>
          <p:nvPr/>
        </p:nvSpPr>
        <p:spPr>
          <a:xfrm>
            <a:off x="648789" y="2573483"/>
            <a:ext cx="4477394" cy="40189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700" dirty="0"/>
              <a:t>Full time not much difference. </a:t>
            </a:r>
          </a:p>
          <a:p>
            <a:pPr marL="0" indent="0">
              <a:buNone/>
            </a:pPr>
            <a:r>
              <a:rPr lang="en-US" sz="1700" dirty="0"/>
              <a:t>     (median is 1hr higher)</a:t>
            </a:r>
          </a:p>
          <a:p>
            <a:pPr marL="0" indent="0">
              <a:buNone/>
            </a:pPr>
            <a:endParaRPr lang="en-US" sz="1700" dirty="0"/>
          </a:p>
          <a:p>
            <a:r>
              <a:rPr lang="en-US" sz="1700" dirty="0"/>
              <a:t>Part time students no difference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Font typeface="Wingdings 3" charset="2"/>
              <a:buNone/>
            </a:pPr>
            <a:endParaRPr lang="en-US" dirty="0"/>
          </a:p>
          <a:p>
            <a:endParaRPr lang="en-US" b="1" dirty="0"/>
          </a:p>
          <a:p>
            <a:pPr marL="0" indent="0">
              <a:buFont typeface="Wingdings 3" charset="2"/>
              <a:buNone/>
            </a:pPr>
            <a:endParaRPr lang="en-US" dirty="0"/>
          </a:p>
        </p:txBody>
      </p:sp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4D1BAC67-FA63-944D-A00E-BAFA967E8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432" y="2350659"/>
            <a:ext cx="5791361" cy="4018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9500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6BF28-8E6D-6448-A77B-08A09BF769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FFFFFF"/>
                </a:solidFill>
              </a:rPr>
              <a:t>How are students performing?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31A1922-BEFD-B947-9337-FFB1787C32A6}"/>
              </a:ext>
            </a:extLst>
          </p:cNvPr>
          <p:cNvSpPr txBox="1">
            <a:spLocks/>
          </p:cNvSpPr>
          <p:nvPr/>
        </p:nvSpPr>
        <p:spPr>
          <a:xfrm>
            <a:off x="496389" y="2573483"/>
            <a:ext cx="4477394" cy="38665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Font typeface="Wingdings 3" charset="2"/>
              <a:buNone/>
            </a:pPr>
            <a:endParaRPr lang="en-US" dirty="0"/>
          </a:p>
          <a:p>
            <a:endParaRPr lang="en-US" b="1" dirty="0"/>
          </a:p>
          <a:p>
            <a:pPr marL="0" indent="0">
              <a:buFont typeface="Wingdings 3" charset="2"/>
              <a:buNone/>
            </a:pP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A4DE611-58C9-0E4E-B4AD-07CED274683E}"/>
              </a:ext>
            </a:extLst>
          </p:cNvPr>
          <p:cNvSpPr txBox="1">
            <a:spLocks/>
          </p:cNvSpPr>
          <p:nvPr/>
        </p:nvSpPr>
        <p:spPr>
          <a:xfrm>
            <a:off x="648789" y="2573483"/>
            <a:ext cx="4477394" cy="40189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700" dirty="0"/>
              <a:t>Full time time students slightly worse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500" dirty="0"/>
              <a:t>3.1% decrease in students in good standing</a:t>
            </a:r>
          </a:p>
          <a:p>
            <a:pPr marL="0" indent="0">
              <a:buNone/>
            </a:pPr>
            <a:endParaRPr lang="en-US" sz="1700" dirty="0"/>
          </a:p>
          <a:p>
            <a:r>
              <a:rPr lang="en-US" sz="1700" dirty="0"/>
              <a:t>Part time student performing better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3.1% increase in students in good standing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Font typeface="Wingdings 3" charset="2"/>
              <a:buNone/>
            </a:pPr>
            <a:endParaRPr lang="en-US" dirty="0"/>
          </a:p>
          <a:p>
            <a:endParaRPr lang="en-US" b="1" dirty="0"/>
          </a:p>
          <a:p>
            <a:pPr marL="0" indent="0">
              <a:buFont typeface="Wingdings 3" charset="2"/>
              <a:buNone/>
            </a:pPr>
            <a:endParaRPr lang="en-US" dirty="0"/>
          </a:p>
        </p:txBody>
      </p:sp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B4558643-1496-CA43-9846-979A4DA5CA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3976" y="2573483"/>
            <a:ext cx="5229994" cy="3707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3035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4091D54B-59AB-4A5E-8E9E-0421BD66D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547CE62E-FFFD-4A1F-BA78-C3B89C36FC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Freeform 5">
              <a:extLst>
                <a:ext uri="{FF2B5EF4-FFF2-40B4-BE49-F238E27FC236}">
                  <a16:creationId xmlns:a16="http://schemas.microsoft.com/office/drawing/2014/main" id="{AE51FD27-6B6A-4D21-BF22-245DA9BD0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B8144315-1C5A-4185-A952-25D98D303D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7" name="Freeform 5">
            <a:extLst>
              <a:ext uri="{FF2B5EF4-FFF2-40B4-BE49-F238E27FC236}">
                <a16:creationId xmlns:a16="http://schemas.microsoft.com/office/drawing/2014/main" id="{11CAC6F2-0806-417B-BF5D-5AEF6195FA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D4723B02-0AAB-4F6E-BA41-8ED99D559D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16BF28-8E6D-6448-A77B-08A09BF769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0217" y="197427"/>
            <a:ext cx="3124617" cy="4468091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br>
              <a:rPr lang="en-US" sz="22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</a:br>
            <a:br>
              <a:rPr lang="en-US" sz="22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</a:br>
            <a:br>
              <a:rPr lang="en-US" sz="22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</a:br>
            <a:r>
              <a:rPr lang="en-US" sz="2200" b="1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Students who graduated from MCPS High Schools who are 20yrs and younger</a:t>
            </a:r>
          </a:p>
        </p:txBody>
      </p:sp>
      <p:pic>
        <p:nvPicPr>
          <p:cNvPr id="4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148F0ADD-C345-964A-B41A-E5B12695FA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930" y="2353219"/>
            <a:ext cx="6552816" cy="3964453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4FC3B29-78EE-1649-A906-96A03AB2C257}"/>
              </a:ext>
            </a:extLst>
          </p:cNvPr>
          <p:cNvSpPr txBox="1"/>
          <p:nvPr/>
        </p:nvSpPr>
        <p:spPr>
          <a:xfrm>
            <a:off x="1068388" y="800100"/>
            <a:ext cx="885493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EBEBEB"/>
                </a:solidFill>
              </a:rPr>
              <a:t>Are some subgroups affected more than others?</a:t>
            </a:r>
          </a:p>
          <a:p>
            <a:endParaRPr lang="en-US" sz="4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C5A2C7-BDC4-E04C-853C-EEF5ACE450F8}"/>
              </a:ext>
            </a:extLst>
          </p:cNvPr>
          <p:cNvSpPr txBox="1"/>
          <p:nvPr/>
        </p:nvSpPr>
        <p:spPr>
          <a:xfrm>
            <a:off x="1797627" y="4665518"/>
            <a:ext cx="5818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74.5%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1158A6A-1555-2040-97F3-06D16B9E8865}"/>
              </a:ext>
            </a:extLst>
          </p:cNvPr>
          <p:cNvSpPr txBox="1"/>
          <p:nvPr/>
        </p:nvSpPr>
        <p:spPr>
          <a:xfrm>
            <a:off x="2905991" y="4925896"/>
            <a:ext cx="5818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52. 5%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30527DC-DFE2-8A42-BF8F-EC3BFB96A086}"/>
              </a:ext>
            </a:extLst>
          </p:cNvPr>
          <p:cNvSpPr txBox="1"/>
          <p:nvPr/>
        </p:nvSpPr>
        <p:spPr>
          <a:xfrm>
            <a:off x="4424292" y="4817918"/>
            <a:ext cx="4594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75%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02D1610-9E25-8B41-84BE-CF49C1785D02}"/>
              </a:ext>
            </a:extLst>
          </p:cNvPr>
          <p:cNvSpPr txBox="1"/>
          <p:nvPr/>
        </p:nvSpPr>
        <p:spPr>
          <a:xfrm>
            <a:off x="5532656" y="5039591"/>
            <a:ext cx="6811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58%</a:t>
            </a:r>
          </a:p>
        </p:txBody>
      </p:sp>
    </p:spTree>
    <p:extLst>
      <p:ext uri="{BB962C8B-B14F-4D97-AF65-F5344CB8AC3E}">
        <p14:creationId xmlns:p14="http://schemas.microsoft.com/office/powerpoint/2010/main" val="36891587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47BC48C0-08E9-844D-AC9C-2845309FE6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US" sz="4000" b="1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Students who graduated from MCPS, aged 20yrs and younger</a:t>
            </a:r>
          </a:p>
          <a:p>
            <a:pPr>
              <a:lnSpc>
                <a:spcPct val="90000"/>
              </a:lnSpc>
            </a:pPr>
            <a:endParaRPr lang="en-US" sz="2000" b="0" i="0" kern="1200" dirty="0">
              <a:solidFill>
                <a:srgbClr val="EBEBEB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4747CEE-1F61-754B-9029-A0C76072A366}"/>
              </a:ext>
            </a:extLst>
          </p:cNvPr>
          <p:cNvSpPr txBox="1"/>
          <p:nvPr/>
        </p:nvSpPr>
        <p:spPr>
          <a:xfrm>
            <a:off x="1154955" y="2603500"/>
            <a:ext cx="3481054" cy="34163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ts val="1000"/>
              </a:spcBef>
              <a:buClr>
                <a:schemeClr val="accent1"/>
              </a:buClr>
              <a:buSzPct val="80000"/>
            </a:pP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2" name="Picture 11" descr="Chart, bar chart&#10;&#10;Description automatically generated">
            <a:extLst>
              <a:ext uri="{FF2B5EF4-FFF2-40B4-BE49-F238E27FC236}">
                <a16:creationId xmlns:a16="http://schemas.microsoft.com/office/drawing/2014/main" id="{BC0BDFA6-9BEC-B94D-A3BE-5CA1509BF1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2100" y="1754514"/>
            <a:ext cx="6411190" cy="4376121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  <p:graphicFrame>
        <p:nvGraphicFramePr>
          <p:cNvPr id="15" name="Table 15">
            <a:extLst>
              <a:ext uri="{FF2B5EF4-FFF2-40B4-BE49-F238E27FC236}">
                <a16:creationId xmlns:a16="http://schemas.microsoft.com/office/drawing/2014/main" id="{A67145A9-986C-374B-8DD8-D399C2F0A4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2591940"/>
              </p:ext>
            </p:extLst>
          </p:nvPr>
        </p:nvGraphicFramePr>
        <p:xfrm>
          <a:off x="722811" y="2379518"/>
          <a:ext cx="4316781" cy="359307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8927">
                  <a:extLst>
                    <a:ext uri="{9D8B030D-6E8A-4147-A177-3AD203B41FA5}">
                      <a16:colId xmlns:a16="http://schemas.microsoft.com/office/drawing/2014/main" val="1219509992"/>
                    </a:ext>
                  </a:extLst>
                </a:gridCol>
                <a:gridCol w="1438927">
                  <a:extLst>
                    <a:ext uri="{9D8B030D-6E8A-4147-A177-3AD203B41FA5}">
                      <a16:colId xmlns:a16="http://schemas.microsoft.com/office/drawing/2014/main" val="3993267780"/>
                    </a:ext>
                  </a:extLst>
                </a:gridCol>
                <a:gridCol w="1438927">
                  <a:extLst>
                    <a:ext uri="{9D8B030D-6E8A-4147-A177-3AD203B41FA5}">
                      <a16:colId xmlns:a16="http://schemas.microsoft.com/office/drawing/2014/main" val="3421293103"/>
                    </a:ext>
                  </a:extLst>
                </a:gridCol>
              </a:tblGrid>
              <a:tr h="68739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Change in</a:t>
                      </a:r>
                    </a:p>
                    <a:p>
                      <a:r>
                        <a:rPr lang="en-US" dirty="0"/>
                        <a:t>Full-time</a:t>
                      </a:r>
                    </a:p>
                    <a:p>
                      <a:r>
                        <a:rPr lang="en-US" dirty="0"/>
                        <a:t>enrollment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Change in</a:t>
                      </a:r>
                    </a:p>
                    <a:p>
                      <a:r>
                        <a:rPr lang="en-US" dirty="0"/>
                        <a:t>Part-time</a:t>
                      </a:r>
                    </a:p>
                    <a:p>
                      <a:r>
                        <a:rPr lang="en-US" dirty="0"/>
                        <a:t>enrollment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7831244"/>
                  </a:ext>
                </a:extLst>
              </a:tr>
              <a:tr h="528303">
                <a:tc>
                  <a:txBody>
                    <a:bodyPr/>
                    <a:lstStyle/>
                    <a:p>
                      <a:r>
                        <a:rPr lang="en-US" dirty="0"/>
                        <a:t>Hispanic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11.6%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-19.6%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2062308"/>
                  </a:ext>
                </a:extLst>
              </a:tr>
              <a:tr h="528303">
                <a:tc>
                  <a:txBody>
                    <a:bodyPr/>
                    <a:lstStyle/>
                    <a:p>
                      <a:r>
                        <a:rPr lang="en-US" dirty="0"/>
                        <a:t>White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-9.1%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+31.3%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7498770"/>
                  </a:ext>
                </a:extLst>
              </a:tr>
              <a:tr h="981987">
                <a:tc>
                  <a:txBody>
                    <a:bodyPr/>
                    <a:lstStyle/>
                    <a:p>
                      <a:r>
                        <a:rPr lang="en-US" dirty="0"/>
                        <a:t>African American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-16.1%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+ 2.6%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9430486"/>
                  </a:ext>
                </a:extLst>
              </a:tr>
              <a:tr h="528303">
                <a:tc>
                  <a:txBody>
                    <a:bodyPr/>
                    <a:lstStyle/>
                    <a:p>
                      <a:r>
                        <a:rPr lang="en-US" dirty="0"/>
                        <a:t>Asian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-16.5%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-8.7%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51327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877148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643780CE-2BE5-46F6-97B2-60DF30217E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61A87A49-68E6-459E-A5A6-46229FF421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171964" y="-140866"/>
            <a:ext cx="6053670" cy="7139732"/>
          </a:xfrm>
          <a:custGeom>
            <a:avLst/>
            <a:gdLst>
              <a:gd name="connsiteX0" fmla="*/ 6053670 w 6053670"/>
              <a:gd name="connsiteY0" fmla="*/ 1098 h 7139732"/>
              <a:gd name="connsiteX1" fmla="*/ 6053670 w 6053670"/>
              <a:gd name="connsiteY1" fmla="*/ 1084479 h 7139732"/>
              <a:gd name="connsiteX2" fmla="*/ 6053670 w 6053670"/>
              <a:gd name="connsiteY2" fmla="*/ 1254558 h 7139732"/>
              <a:gd name="connsiteX3" fmla="*/ 6053670 w 6053670"/>
              <a:gd name="connsiteY3" fmla="*/ 7139732 h 7139732"/>
              <a:gd name="connsiteX4" fmla="*/ 0 w 6053670"/>
              <a:gd name="connsiteY4" fmla="*/ 7139732 h 7139732"/>
              <a:gd name="connsiteX5" fmla="*/ 0 w 6053670"/>
              <a:gd name="connsiteY5" fmla="*/ 1249853 h 7139732"/>
              <a:gd name="connsiteX6" fmla="*/ 0 w 6053670"/>
              <a:gd name="connsiteY6" fmla="*/ 1084479 h 7139732"/>
              <a:gd name="connsiteX7" fmla="*/ 0 w 6053670"/>
              <a:gd name="connsiteY7" fmla="*/ 0 h 7139732"/>
              <a:gd name="connsiteX8" fmla="*/ 35717 w 6053670"/>
              <a:gd name="connsiteY8" fmla="*/ 5488 h 7139732"/>
              <a:gd name="connsiteX9" fmla="*/ 140445 w 6053670"/>
              <a:gd name="connsiteY9" fmla="*/ 21641 h 7139732"/>
              <a:gd name="connsiteX10" fmla="*/ 216722 w 6053670"/>
              <a:gd name="connsiteY10" fmla="*/ 32932 h 7139732"/>
              <a:gd name="connsiteX11" fmla="*/ 307527 w 6053670"/>
              <a:gd name="connsiteY11" fmla="*/ 44850 h 7139732"/>
              <a:gd name="connsiteX12" fmla="*/ 415282 w 6053670"/>
              <a:gd name="connsiteY12" fmla="*/ 59121 h 7139732"/>
              <a:gd name="connsiteX13" fmla="*/ 534539 w 6053670"/>
              <a:gd name="connsiteY13" fmla="*/ 74175 h 7139732"/>
              <a:gd name="connsiteX14" fmla="*/ 668931 w 6053670"/>
              <a:gd name="connsiteY14" fmla="*/ 90014 h 7139732"/>
              <a:gd name="connsiteX15" fmla="*/ 815430 w 6053670"/>
              <a:gd name="connsiteY15" fmla="*/ 106794 h 7139732"/>
              <a:gd name="connsiteX16" fmla="*/ 974641 w 6053670"/>
              <a:gd name="connsiteY16" fmla="*/ 123574 h 7139732"/>
              <a:gd name="connsiteX17" fmla="*/ 1144144 w 6053670"/>
              <a:gd name="connsiteY17" fmla="*/ 140667 h 7139732"/>
              <a:gd name="connsiteX18" fmla="*/ 1326965 w 6053670"/>
              <a:gd name="connsiteY18" fmla="*/ 156506 h 7139732"/>
              <a:gd name="connsiteX19" fmla="*/ 1518261 w 6053670"/>
              <a:gd name="connsiteY19" fmla="*/ 171717 h 7139732"/>
              <a:gd name="connsiteX20" fmla="*/ 1720453 w 6053670"/>
              <a:gd name="connsiteY20" fmla="*/ 185518 h 7139732"/>
              <a:gd name="connsiteX21" fmla="*/ 1931121 w 6053670"/>
              <a:gd name="connsiteY21" fmla="*/ 198690 h 7139732"/>
              <a:gd name="connsiteX22" fmla="*/ 2150869 w 6053670"/>
              <a:gd name="connsiteY22" fmla="*/ 211079 h 7139732"/>
              <a:gd name="connsiteX23" fmla="*/ 2263467 w 6053670"/>
              <a:gd name="connsiteY23" fmla="*/ 215470 h 7139732"/>
              <a:gd name="connsiteX24" fmla="*/ 2378487 w 6053670"/>
              <a:gd name="connsiteY24" fmla="*/ 220332 h 7139732"/>
              <a:gd name="connsiteX25" fmla="*/ 2495323 w 6053670"/>
              <a:gd name="connsiteY25" fmla="*/ 224879 h 7139732"/>
              <a:gd name="connsiteX26" fmla="*/ 2612764 w 6053670"/>
              <a:gd name="connsiteY26" fmla="*/ 227859 h 7139732"/>
              <a:gd name="connsiteX27" fmla="*/ 2732627 w 6053670"/>
              <a:gd name="connsiteY27" fmla="*/ 230525 h 7139732"/>
              <a:gd name="connsiteX28" fmla="*/ 2853700 w 6053670"/>
              <a:gd name="connsiteY28" fmla="*/ 233348 h 7139732"/>
              <a:gd name="connsiteX29" fmla="*/ 2977195 w 6053670"/>
              <a:gd name="connsiteY29" fmla="*/ 235229 h 7139732"/>
              <a:gd name="connsiteX30" fmla="*/ 3101901 w 6053670"/>
              <a:gd name="connsiteY30" fmla="*/ 235229 h 7139732"/>
              <a:gd name="connsiteX31" fmla="*/ 3227817 w 6053670"/>
              <a:gd name="connsiteY31" fmla="*/ 236170 h 7139732"/>
              <a:gd name="connsiteX32" fmla="*/ 3354944 w 6053670"/>
              <a:gd name="connsiteY32" fmla="*/ 235229 h 7139732"/>
              <a:gd name="connsiteX33" fmla="*/ 3483887 w 6053670"/>
              <a:gd name="connsiteY33" fmla="*/ 233348 h 7139732"/>
              <a:gd name="connsiteX34" fmla="*/ 3612830 w 6053670"/>
              <a:gd name="connsiteY34" fmla="*/ 231623 h 7139732"/>
              <a:gd name="connsiteX35" fmla="*/ 3743590 w 6053670"/>
              <a:gd name="connsiteY35" fmla="*/ 227859 h 7139732"/>
              <a:gd name="connsiteX36" fmla="*/ 3875560 w 6053670"/>
              <a:gd name="connsiteY36" fmla="*/ 223938 h 7139732"/>
              <a:gd name="connsiteX37" fmla="*/ 4007530 w 6053670"/>
              <a:gd name="connsiteY37" fmla="*/ 219391 h 7139732"/>
              <a:gd name="connsiteX38" fmla="*/ 4140710 w 6053670"/>
              <a:gd name="connsiteY38" fmla="*/ 212961 h 7139732"/>
              <a:gd name="connsiteX39" fmla="*/ 4275102 w 6053670"/>
              <a:gd name="connsiteY39" fmla="*/ 205277 h 7139732"/>
              <a:gd name="connsiteX40" fmla="*/ 4410098 w 6053670"/>
              <a:gd name="connsiteY40" fmla="*/ 197907 h 7139732"/>
              <a:gd name="connsiteX41" fmla="*/ 4545096 w 6053670"/>
              <a:gd name="connsiteY41" fmla="*/ 188498 h 7139732"/>
              <a:gd name="connsiteX42" fmla="*/ 4681909 w 6053670"/>
              <a:gd name="connsiteY42" fmla="*/ 177207 h 7139732"/>
              <a:gd name="connsiteX43" fmla="*/ 4816905 w 6053670"/>
              <a:gd name="connsiteY43" fmla="*/ 165916 h 7139732"/>
              <a:gd name="connsiteX44" fmla="*/ 4954323 w 6053670"/>
              <a:gd name="connsiteY44" fmla="*/ 152899 h 7139732"/>
              <a:gd name="connsiteX45" fmla="*/ 5092347 w 6053670"/>
              <a:gd name="connsiteY45" fmla="*/ 138629 h 7139732"/>
              <a:gd name="connsiteX46" fmla="*/ 5228555 w 6053670"/>
              <a:gd name="connsiteY46" fmla="*/ 123574 h 7139732"/>
              <a:gd name="connsiteX47" fmla="*/ 5366578 w 6053670"/>
              <a:gd name="connsiteY47" fmla="*/ 106010 h 7139732"/>
              <a:gd name="connsiteX48" fmla="*/ 5503997 w 6053670"/>
              <a:gd name="connsiteY48" fmla="*/ 87192 h 7139732"/>
              <a:gd name="connsiteX49" fmla="*/ 5642020 w 6053670"/>
              <a:gd name="connsiteY49" fmla="*/ 68530 h 7139732"/>
              <a:gd name="connsiteX50" fmla="*/ 5779438 w 6053670"/>
              <a:gd name="connsiteY50" fmla="*/ 46733 h 7139732"/>
              <a:gd name="connsiteX51" fmla="*/ 5916251 w 6053670"/>
              <a:gd name="connsiteY51" fmla="*/ 24464 h 7139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053670" h="7139732">
                <a:moveTo>
                  <a:pt x="6053670" y="1098"/>
                </a:moveTo>
                <a:lnTo>
                  <a:pt x="6053670" y="1084479"/>
                </a:lnTo>
                <a:lnTo>
                  <a:pt x="6053670" y="1254558"/>
                </a:lnTo>
                <a:lnTo>
                  <a:pt x="6053670" y="7139732"/>
                </a:lnTo>
                <a:lnTo>
                  <a:pt x="0" y="7139732"/>
                </a:lnTo>
                <a:lnTo>
                  <a:pt x="0" y="1249853"/>
                </a:lnTo>
                <a:lnTo>
                  <a:pt x="0" y="1084479"/>
                </a:lnTo>
                <a:lnTo>
                  <a:pt x="0" y="0"/>
                </a:lnTo>
                <a:lnTo>
                  <a:pt x="35717" y="5488"/>
                </a:lnTo>
                <a:lnTo>
                  <a:pt x="140445" y="21641"/>
                </a:lnTo>
                <a:lnTo>
                  <a:pt x="216722" y="32932"/>
                </a:lnTo>
                <a:lnTo>
                  <a:pt x="307527" y="44850"/>
                </a:lnTo>
                <a:lnTo>
                  <a:pt x="415282" y="59121"/>
                </a:lnTo>
                <a:lnTo>
                  <a:pt x="534539" y="74175"/>
                </a:lnTo>
                <a:lnTo>
                  <a:pt x="668931" y="90014"/>
                </a:lnTo>
                <a:lnTo>
                  <a:pt x="815430" y="106794"/>
                </a:lnTo>
                <a:lnTo>
                  <a:pt x="974641" y="123574"/>
                </a:lnTo>
                <a:lnTo>
                  <a:pt x="1144144" y="140667"/>
                </a:lnTo>
                <a:lnTo>
                  <a:pt x="1326965" y="156506"/>
                </a:lnTo>
                <a:lnTo>
                  <a:pt x="1518261" y="171717"/>
                </a:lnTo>
                <a:lnTo>
                  <a:pt x="1720453" y="185518"/>
                </a:lnTo>
                <a:lnTo>
                  <a:pt x="1931121" y="198690"/>
                </a:lnTo>
                <a:lnTo>
                  <a:pt x="2150869" y="211079"/>
                </a:lnTo>
                <a:lnTo>
                  <a:pt x="2263467" y="215470"/>
                </a:lnTo>
                <a:lnTo>
                  <a:pt x="2378487" y="220332"/>
                </a:lnTo>
                <a:lnTo>
                  <a:pt x="2495323" y="224879"/>
                </a:lnTo>
                <a:lnTo>
                  <a:pt x="2612764" y="227859"/>
                </a:lnTo>
                <a:lnTo>
                  <a:pt x="2732627" y="230525"/>
                </a:lnTo>
                <a:lnTo>
                  <a:pt x="2853700" y="233348"/>
                </a:lnTo>
                <a:lnTo>
                  <a:pt x="2977195" y="235229"/>
                </a:lnTo>
                <a:lnTo>
                  <a:pt x="3101901" y="235229"/>
                </a:lnTo>
                <a:lnTo>
                  <a:pt x="3227817" y="236170"/>
                </a:lnTo>
                <a:lnTo>
                  <a:pt x="3354944" y="235229"/>
                </a:lnTo>
                <a:lnTo>
                  <a:pt x="3483887" y="233348"/>
                </a:lnTo>
                <a:lnTo>
                  <a:pt x="3612830" y="231623"/>
                </a:lnTo>
                <a:lnTo>
                  <a:pt x="3743590" y="227859"/>
                </a:lnTo>
                <a:lnTo>
                  <a:pt x="3875560" y="223938"/>
                </a:lnTo>
                <a:lnTo>
                  <a:pt x="4007530" y="219391"/>
                </a:lnTo>
                <a:lnTo>
                  <a:pt x="4140710" y="212961"/>
                </a:lnTo>
                <a:lnTo>
                  <a:pt x="4275102" y="205277"/>
                </a:lnTo>
                <a:lnTo>
                  <a:pt x="4410098" y="197907"/>
                </a:lnTo>
                <a:lnTo>
                  <a:pt x="4545096" y="188498"/>
                </a:lnTo>
                <a:lnTo>
                  <a:pt x="4681909" y="177207"/>
                </a:lnTo>
                <a:lnTo>
                  <a:pt x="4816905" y="165916"/>
                </a:lnTo>
                <a:lnTo>
                  <a:pt x="4954323" y="152899"/>
                </a:lnTo>
                <a:lnTo>
                  <a:pt x="5092347" y="138629"/>
                </a:lnTo>
                <a:lnTo>
                  <a:pt x="5228555" y="123574"/>
                </a:lnTo>
                <a:lnTo>
                  <a:pt x="5366578" y="106010"/>
                </a:lnTo>
                <a:lnTo>
                  <a:pt x="5503997" y="87192"/>
                </a:lnTo>
                <a:lnTo>
                  <a:pt x="5642020" y="68530"/>
                </a:lnTo>
                <a:lnTo>
                  <a:pt x="5779438" y="46733"/>
                </a:lnTo>
                <a:lnTo>
                  <a:pt x="5916251" y="2446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50" name="Freeform 5">
            <a:extLst>
              <a:ext uri="{FF2B5EF4-FFF2-40B4-BE49-F238E27FC236}">
                <a16:creationId xmlns:a16="http://schemas.microsoft.com/office/drawing/2014/main" id="{F6ACD5FC-CAFE-48EB-B765-60EED2E0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16BF28-8E6D-6448-A77B-08A09BF769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973668"/>
            <a:ext cx="2942210" cy="102023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500" b="1" dirty="0">
                <a:solidFill>
                  <a:srgbClr val="EBEBEB"/>
                </a:solidFill>
              </a:rPr>
              <a:t>MCPS graduates: Full-time Students </a:t>
            </a:r>
          </a:p>
        </p:txBody>
      </p:sp>
      <p:pic>
        <p:nvPicPr>
          <p:cNvPr id="7" name="Picture 6" descr="Chart, box and whisker chart&#10;&#10;Description automatically generated">
            <a:extLst>
              <a:ext uri="{FF2B5EF4-FFF2-40B4-BE49-F238E27FC236}">
                <a16:creationId xmlns:a16="http://schemas.microsoft.com/office/drawing/2014/main" id="{7F6B8B31-FE7F-0747-905A-48ACAFE1B1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4128" y="973668"/>
            <a:ext cx="7731157" cy="4773989"/>
          </a:xfrm>
          <a:prstGeom prst="rect">
            <a:avLst/>
          </a:prstGeom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9F33B405-D785-4738-B1C0-6A0AA5E982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4233DC0E-DE6C-4FB6-A529-51B162641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1000"/>
                </a:schemeClr>
              </a:gs>
              <a:gs pos="75000">
                <a:schemeClr val="accent5">
                  <a:alpha val="0"/>
                </a:schemeClr>
              </a:gs>
              <a:gs pos="36000">
                <a:schemeClr val="accent5"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3870477F-E451-4BC3-863F-0E2FC57288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8000"/>
                </a:schemeClr>
              </a:gs>
              <a:gs pos="72000">
                <a:schemeClr val="accent5">
                  <a:alpha val="0"/>
                </a:schemeClr>
              </a:gs>
              <a:gs pos="36000">
                <a:schemeClr val="accent5"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C2FBF9-C32F-064B-8584-E9840AAF43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5" y="2120900"/>
            <a:ext cx="3133726" cy="3898900"/>
          </a:xfrm>
        </p:spPr>
        <p:txBody>
          <a:bodyPr>
            <a:normAutofit/>
          </a:bodyPr>
          <a:lstStyle/>
          <a:p>
            <a:r>
              <a:rPr lang="en-US" sz="1700" b="1" dirty="0">
                <a:solidFill>
                  <a:srgbClr val="FFFFFF"/>
                </a:solidFill>
              </a:rPr>
              <a:t>Asian: </a:t>
            </a:r>
            <a:r>
              <a:rPr lang="en-US" sz="1700" dirty="0">
                <a:solidFill>
                  <a:srgbClr val="FFFFFF"/>
                </a:solidFill>
              </a:rPr>
              <a:t>Attempting slightly less hours (Q3 lower)</a:t>
            </a:r>
            <a:endParaRPr lang="en-US" sz="1700" b="1" dirty="0">
              <a:solidFill>
                <a:srgbClr val="FFFFFF"/>
              </a:solidFill>
            </a:endParaRPr>
          </a:p>
          <a:p>
            <a:r>
              <a:rPr lang="en-US" sz="1700" b="1" dirty="0">
                <a:solidFill>
                  <a:srgbClr val="FFFFFF"/>
                </a:solidFill>
              </a:rPr>
              <a:t>African American : </a:t>
            </a:r>
            <a:r>
              <a:rPr lang="en-US" sz="1700" dirty="0">
                <a:solidFill>
                  <a:srgbClr val="FFFFFF"/>
                </a:solidFill>
              </a:rPr>
              <a:t>Attempting more hours (median higher than previous years Q3)</a:t>
            </a:r>
          </a:p>
          <a:p>
            <a:r>
              <a:rPr lang="en-US" sz="1700" b="1" dirty="0">
                <a:solidFill>
                  <a:srgbClr val="FFFFFF"/>
                </a:solidFill>
              </a:rPr>
              <a:t>Hispanic: </a:t>
            </a:r>
            <a:r>
              <a:rPr lang="en-US" sz="1700" dirty="0">
                <a:solidFill>
                  <a:srgbClr val="FFFFFF"/>
                </a:solidFill>
              </a:rPr>
              <a:t>Attempting more hours (median and Q3 higher)</a:t>
            </a:r>
          </a:p>
          <a:p>
            <a:r>
              <a:rPr lang="en-US" sz="1700" b="1" dirty="0">
                <a:solidFill>
                  <a:srgbClr val="FFFFFF"/>
                </a:solidFill>
              </a:rPr>
              <a:t>White: </a:t>
            </a:r>
            <a:r>
              <a:rPr lang="en-US" sz="1700" dirty="0">
                <a:solidFill>
                  <a:srgbClr val="FFFFFF"/>
                </a:solidFill>
              </a:rPr>
              <a:t>Attempting more hours (Q1, median and Q3 higher)</a:t>
            </a:r>
          </a:p>
          <a:p>
            <a:endParaRPr lang="en-US" sz="1700" dirty="0">
              <a:solidFill>
                <a:srgbClr val="FFFFFF"/>
              </a:solidFill>
            </a:endParaRPr>
          </a:p>
          <a:p>
            <a:endParaRPr lang="en-US" sz="1700" dirty="0">
              <a:solidFill>
                <a:srgbClr val="FFFFFF"/>
              </a:solidFill>
            </a:endParaRPr>
          </a:p>
          <a:p>
            <a:pPr marL="0" indent="0">
              <a:buNone/>
            </a:pPr>
            <a:endParaRPr lang="en-US" sz="1700" dirty="0">
              <a:solidFill>
                <a:srgbClr val="FFFFFF"/>
              </a:solidFill>
            </a:endParaRPr>
          </a:p>
          <a:p>
            <a:pPr marL="0" indent="0">
              <a:buNone/>
            </a:pPr>
            <a:endParaRPr lang="en-US" sz="1700" dirty="0">
              <a:solidFill>
                <a:srgbClr val="FFFFFF"/>
              </a:solidFill>
            </a:endParaRPr>
          </a:p>
          <a:p>
            <a:pPr marL="0" indent="0">
              <a:buNone/>
            </a:pPr>
            <a:endParaRPr lang="en-US" sz="1700" dirty="0">
              <a:solidFill>
                <a:srgbClr val="FFFFFF"/>
              </a:solidFill>
            </a:endParaRPr>
          </a:p>
          <a:p>
            <a:endParaRPr lang="en-US" sz="1700" dirty="0">
              <a:solidFill>
                <a:srgbClr val="FFFFFF"/>
              </a:solidFill>
            </a:endParaRPr>
          </a:p>
          <a:p>
            <a:endParaRPr lang="en-US" sz="1700" dirty="0">
              <a:solidFill>
                <a:srgbClr val="FFFFFF"/>
              </a:solidFill>
            </a:endParaRPr>
          </a:p>
        </p:txBody>
      </p:sp>
      <p:sp>
        <p:nvSpPr>
          <p:cNvPr id="58" name="Freeform 5">
            <a:extLst>
              <a:ext uri="{FF2B5EF4-FFF2-40B4-BE49-F238E27FC236}">
                <a16:creationId xmlns:a16="http://schemas.microsoft.com/office/drawing/2014/main" id="{B4A81DE1-E2BC-4A31-99EE-71350421B0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3140485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223333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643780CE-2BE5-46F6-97B2-60DF30217E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61A87A49-68E6-459E-A5A6-46229FF421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171964" y="-140866"/>
            <a:ext cx="6053670" cy="7139732"/>
          </a:xfrm>
          <a:custGeom>
            <a:avLst/>
            <a:gdLst>
              <a:gd name="connsiteX0" fmla="*/ 6053670 w 6053670"/>
              <a:gd name="connsiteY0" fmla="*/ 1098 h 7139732"/>
              <a:gd name="connsiteX1" fmla="*/ 6053670 w 6053670"/>
              <a:gd name="connsiteY1" fmla="*/ 1084479 h 7139732"/>
              <a:gd name="connsiteX2" fmla="*/ 6053670 w 6053670"/>
              <a:gd name="connsiteY2" fmla="*/ 1254558 h 7139732"/>
              <a:gd name="connsiteX3" fmla="*/ 6053670 w 6053670"/>
              <a:gd name="connsiteY3" fmla="*/ 7139732 h 7139732"/>
              <a:gd name="connsiteX4" fmla="*/ 0 w 6053670"/>
              <a:gd name="connsiteY4" fmla="*/ 7139732 h 7139732"/>
              <a:gd name="connsiteX5" fmla="*/ 0 w 6053670"/>
              <a:gd name="connsiteY5" fmla="*/ 1249853 h 7139732"/>
              <a:gd name="connsiteX6" fmla="*/ 0 w 6053670"/>
              <a:gd name="connsiteY6" fmla="*/ 1084479 h 7139732"/>
              <a:gd name="connsiteX7" fmla="*/ 0 w 6053670"/>
              <a:gd name="connsiteY7" fmla="*/ 0 h 7139732"/>
              <a:gd name="connsiteX8" fmla="*/ 35717 w 6053670"/>
              <a:gd name="connsiteY8" fmla="*/ 5488 h 7139732"/>
              <a:gd name="connsiteX9" fmla="*/ 140445 w 6053670"/>
              <a:gd name="connsiteY9" fmla="*/ 21641 h 7139732"/>
              <a:gd name="connsiteX10" fmla="*/ 216722 w 6053670"/>
              <a:gd name="connsiteY10" fmla="*/ 32932 h 7139732"/>
              <a:gd name="connsiteX11" fmla="*/ 307527 w 6053670"/>
              <a:gd name="connsiteY11" fmla="*/ 44850 h 7139732"/>
              <a:gd name="connsiteX12" fmla="*/ 415282 w 6053670"/>
              <a:gd name="connsiteY12" fmla="*/ 59121 h 7139732"/>
              <a:gd name="connsiteX13" fmla="*/ 534539 w 6053670"/>
              <a:gd name="connsiteY13" fmla="*/ 74175 h 7139732"/>
              <a:gd name="connsiteX14" fmla="*/ 668931 w 6053670"/>
              <a:gd name="connsiteY14" fmla="*/ 90014 h 7139732"/>
              <a:gd name="connsiteX15" fmla="*/ 815430 w 6053670"/>
              <a:gd name="connsiteY15" fmla="*/ 106794 h 7139732"/>
              <a:gd name="connsiteX16" fmla="*/ 974641 w 6053670"/>
              <a:gd name="connsiteY16" fmla="*/ 123574 h 7139732"/>
              <a:gd name="connsiteX17" fmla="*/ 1144144 w 6053670"/>
              <a:gd name="connsiteY17" fmla="*/ 140667 h 7139732"/>
              <a:gd name="connsiteX18" fmla="*/ 1326965 w 6053670"/>
              <a:gd name="connsiteY18" fmla="*/ 156506 h 7139732"/>
              <a:gd name="connsiteX19" fmla="*/ 1518261 w 6053670"/>
              <a:gd name="connsiteY19" fmla="*/ 171717 h 7139732"/>
              <a:gd name="connsiteX20" fmla="*/ 1720453 w 6053670"/>
              <a:gd name="connsiteY20" fmla="*/ 185518 h 7139732"/>
              <a:gd name="connsiteX21" fmla="*/ 1931121 w 6053670"/>
              <a:gd name="connsiteY21" fmla="*/ 198690 h 7139732"/>
              <a:gd name="connsiteX22" fmla="*/ 2150869 w 6053670"/>
              <a:gd name="connsiteY22" fmla="*/ 211079 h 7139732"/>
              <a:gd name="connsiteX23" fmla="*/ 2263467 w 6053670"/>
              <a:gd name="connsiteY23" fmla="*/ 215470 h 7139732"/>
              <a:gd name="connsiteX24" fmla="*/ 2378487 w 6053670"/>
              <a:gd name="connsiteY24" fmla="*/ 220332 h 7139732"/>
              <a:gd name="connsiteX25" fmla="*/ 2495323 w 6053670"/>
              <a:gd name="connsiteY25" fmla="*/ 224879 h 7139732"/>
              <a:gd name="connsiteX26" fmla="*/ 2612764 w 6053670"/>
              <a:gd name="connsiteY26" fmla="*/ 227859 h 7139732"/>
              <a:gd name="connsiteX27" fmla="*/ 2732627 w 6053670"/>
              <a:gd name="connsiteY27" fmla="*/ 230525 h 7139732"/>
              <a:gd name="connsiteX28" fmla="*/ 2853700 w 6053670"/>
              <a:gd name="connsiteY28" fmla="*/ 233348 h 7139732"/>
              <a:gd name="connsiteX29" fmla="*/ 2977195 w 6053670"/>
              <a:gd name="connsiteY29" fmla="*/ 235229 h 7139732"/>
              <a:gd name="connsiteX30" fmla="*/ 3101901 w 6053670"/>
              <a:gd name="connsiteY30" fmla="*/ 235229 h 7139732"/>
              <a:gd name="connsiteX31" fmla="*/ 3227817 w 6053670"/>
              <a:gd name="connsiteY31" fmla="*/ 236170 h 7139732"/>
              <a:gd name="connsiteX32" fmla="*/ 3354944 w 6053670"/>
              <a:gd name="connsiteY32" fmla="*/ 235229 h 7139732"/>
              <a:gd name="connsiteX33" fmla="*/ 3483887 w 6053670"/>
              <a:gd name="connsiteY33" fmla="*/ 233348 h 7139732"/>
              <a:gd name="connsiteX34" fmla="*/ 3612830 w 6053670"/>
              <a:gd name="connsiteY34" fmla="*/ 231623 h 7139732"/>
              <a:gd name="connsiteX35" fmla="*/ 3743590 w 6053670"/>
              <a:gd name="connsiteY35" fmla="*/ 227859 h 7139732"/>
              <a:gd name="connsiteX36" fmla="*/ 3875560 w 6053670"/>
              <a:gd name="connsiteY36" fmla="*/ 223938 h 7139732"/>
              <a:gd name="connsiteX37" fmla="*/ 4007530 w 6053670"/>
              <a:gd name="connsiteY37" fmla="*/ 219391 h 7139732"/>
              <a:gd name="connsiteX38" fmla="*/ 4140710 w 6053670"/>
              <a:gd name="connsiteY38" fmla="*/ 212961 h 7139732"/>
              <a:gd name="connsiteX39" fmla="*/ 4275102 w 6053670"/>
              <a:gd name="connsiteY39" fmla="*/ 205277 h 7139732"/>
              <a:gd name="connsiteX40" fmla="*/ 4410098 w 6053670"/>
              <a:gd name="connsiteY40" fmla="*/ 197907 h 7139732"/>
              <a:gd name="connsiteX41" fmla="*/ 4545096 w 6053670"/>
              <a:gd name="connsiteY41" fmla="*/ 188498 h 7139732"/>
              <a:gd name="connsiteX42" fmla="*/ 4681909 w 6053670"/>
              <a:gd name="connsiteY42" fmla="*/ 177207 h 7139732"/>
              <a:gd name="connsiteX43" fmla="*/ 4816905 w 6053670"/>
              <a:gd name="connsiteY43" fmla="*/ 165916 h 7139732"/>
              <a:gd name="connsiteX44" fmla="*/ 4954323 w 6053670"/>
              <a:gd name="connsiteY44" fmla="*/ 152899 h 7139732"/>
              <a:gd name="connsiteX45" fmla="*/ 5092347 w 6053670"/>
              <a:gd name="connsiteY45" fmla="*/ 138629 h 7139732"/>
              <a:gd name="connsiteX46" fmla="*/ 5228555 w 6053670"/>
              <a:gd name="connsiteY46" fmla="*/ 123574 h 7139732"/>
              <a:gd name="connsiteX47" fmla="*/ 5366578 w 6053670"/>
              <a:gd name="connsiteY47" fmla="*/ 106010 h 7139732"/>
              <a:gd name="connsiteX48" fmla="*/ 5503997 w 6053670"/>
              <a:gd name="connsiteY48" fmla="*/ 87192 h 7139732"/>
              <a:gd name="connsiteX49" fmla="*/ 5642020 w 6053670"/>
              <a:gd name="connsiteY49" fmla="*/ 68530 h 7139732"/>
              <a:gd name="connsiteX50" fmla="*/ 5779438 w 6053670"/>
              <a:gd name="connsiteY50" fmla="*/ 46733 h 7139732"/>
              <a:gd name="connsiteX51" fmla="*/ 5916251 w 6053670"/>
              <a:gd name="connsiteY51" fmla="*/ 24464 h 7139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053670" h="7139732">
                <a:moveTo>
                  <a:pt x="6053670" y="1098"/>
                </a:moveTo>
                <a:lnTo>
                  <a:pt x="6053670" y="1084479"/>
                </a:lnTo>
                <a:lnTo>
                  <a:pt x="6053670" y="1254558"/>
                </a:lnTo>
                <a:lnTo>
                  <a:pt x="6053670" y="7139732"/>
                </a:lnTo>
                <a:lnTo>
                  <a:pt x="0" y="7139732"/>
                </a:lnTo>
                <a:lnTo>
                  <a:pt x="0" y="1249853"/>
                </a:lnTo>
                <a:lnTo>
                  <a:pt x="0" y="1084479"/>
                </a:lnTo>
                <a:lnTo>
                  <a:pt x="0" y="0"/>
                </a:lnTo>
                <a:lnTo>
                  <a:pt x="35717" y="5488"/>
                </a:lnTo>
                <a:lnTo>
                  <a:pt x="140445" y="21641"/>
                </a:lnTo>
                <a:lnTo>
                  <a:pt x="216722" y="32932"/>
                </a:lnTo>
                <a:lnTo>
                  <a:pt x="307527" y="44850"/>
                </a:lnTo>
                <a:lnTo>
                  <a:pt x="415282" y="59121"/>
                </a:lnTo>
                <a:lnTo>
                  <a:pt x="534539" y="74175"/>
                </a:lnTo>
                <a:lnTo>
                  <a:pt x="668931" y="90014"/>
                </a:lnTo>
                <a:lnTo>
                  <a:pt x="815430" y="106794"/>
                </a:lnTo>
                <a:lnTo>
                  <a:pt x="974641" y="123574"/>
                </a:lnTo>
                <a:lnTo>
                  <a:pt x="1144144" y="140667"/>
                </a:lnTo>
                <a:lnTo>
                  <a:pt x="1326965" y="156506"/>
                </a:lnTo>
                <a:lnTo>
                  <a:pt x="1518261" y="171717"/>
                </a:lnTo>
                <a:lnTo>
                  <a:pt x="1720453" y="185518"/>
                </a:lnTo>
                <a:lnTo>
                  <a:pt x="1931121" y="198690"/>
                </a:lnTo>
                <a:lnTo>
                  <a:pt x="2150869" y="211079"/>
                </a:lnTo>
                <a:lnTo>
                  <a:pt x="2263467" y="215470"/>
                </a:lnTo>
                <a:lnTo>
                  <a:pt x="2378487" y="220332"/>
                </a:lnTo>
                <a:lnTo>
                  <a:pt x="2495323" y="224879"/>
                </a:lnTo>
                <a:lnTo>
                  <a:pt x="2612764" y="227859"/>
                </a:lnTo>
                <a:lnTo>
                  <a:pt x="2732627" y="230525"/>
                </a:lnTo>
                <a:lnTo>
                  <a:pt x="2853700" y="233348"/>
                </a:lnTo>
                <a:lnTo>
                  <a:pt x="2977195" y="235229"/>
                </a:lnTo>
                <a:lnTo>
                  <a:pt x="3101901" y="235229"/>
                </a:lnTo>
                <a:lnTo>
                  <a:pt x="3227817" y="236170"/>
                </a:lnTo>
                <a:lnTo>
                  <a:pt x="3354944" y="235229"/>
                </a:lnTo>
                <a:lnTo>
                  <a:pt x="3483887" y="233348"/>
                </a:lnTo>
                <a:lnTo>
                  <a:pt x="3612830" y="231623"/>
                </a:lnTo>
                <a:lnTo>
                  <a:pt x="3743590" y="227859"/>
                </a:lnTo>
                <a:lnTo>
                  <a:pt x="3875560" y="223938"/>
                </a:lnTo>
                <a:lnTo>
                  <a:pt x="4007530" y="219391"/>
                </a:lnTo>
                <a:lnTo>
                  <a:pt x="4140710" y="212961"/>
                </a:lnTo>
                <a:lnTo>
                  <a:pt x="4275102" y="205277"/>
                </a:lnTo>
                <a:lnTo>
                  <a:pt x="4410098" y="197907"/>
                </a:lnTo>
                <a:lnTo>
                  <a:pt x="4545096" y="188498"/>
                </a:lnTo>
                <a:lnTo>
                  <a:pt x="4681909" y="177207"/>
                </a:lnTo>
                <a:lnTo>
                  <a:pt x="4816905" y="165916"/>
                </a:lnTo>
                <a:lnTo>
                  <a:pt x="4954323" y="152899"/>
                </a:lnTo>
                <a:lnTo>
                  <a:pt x="5092347" y="138629"/>
                </a:lnTo>
                <a:lnTo>
                  <a:pt x="5228555" y="123574"/>
                </a:lnTo>
                <a:lnTo>
                  <a:pt x="5366578" y="106010"/>
                </a:lnTo>
                <a:lnTo>
                  <a:pt x="5503997" y="87192"/>
                </a:lnTo>
                <a:lnTo>
                  <a:pt x="5642020" y="68530"/>
                </a:lnTo>
                <a:lnTo>
                  <a:pt x="5779438" y="46733"/>
                </a:lnTo>
                <a:lnTo>
                  <a:pt x="5916251" y="2446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50" name="Freeform 5">
            <a:extLst>
              <a:ext uri="{FF2B5EF4-FFF2-40B4-BE49-F238E27FC236}">
                <a16:creationId xmlns:a16="http://schemas.microsoft.com/office/drawing/2014/main" id="{F6ACD5FC-CAFE-48EB-B765-60EED2E0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16BF28-8E6D-6448-A77B-08A09BF769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973668"/>
            <a:ext cx="2942210" cy="102023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500" b="1" dirty="0">
                <a:solidFill>
                  <a:srgbClr val="EBEBEB"/>
                </a:solidFill>
              </a:rPr>
              <a:t>MCPS graduates: Full-time Students 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9F33B405-D785-4738-B1C0-6A0AA5E982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4233DC0E-DE6C-4FB6-A529-51B162641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1000"/>
                </a:schemeClr>
              </a:gs>
              <a:gs pos="75000">
                <a:schemeClr val="accent5">
                  <a:alpha val="0"/>
                </a:schemeClr>
              </a:gs>
              <a:gs pos="36000">
                <a:schemeClr val="accent5"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3870477F-E451-4BC3-863F-0E2FC57288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8000"/>
                </a:schemeClr>
              </a:gs>
              <a:gs pos="72000">
                <a:schemeClr val="accent5">
                  <a:alpha val="0"/>
                </a:schemeClr>
              </a:gs>
              <a:gs pos="36000">
                <a:schemeClr val="accent5"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C2FBF9-C32F-064B-8584-E9840AAF43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318" y="2120899"/>
            <a:ext cx="3509363" cy="4191000"/>
          </a:xfrm>
        </p:spPr>
        <p:txBody>
          <a:bodyPr>
            <a:normAutofit/>
          </a:bodyPr>
          <a:lstStyle/>
          <a:p>
            <a:r>
              <a:rPr lang="en-US" sz="1700" b="1" dirty="0">
                <a:solidFill>
                  <a:srgbClr val="FFFFFF"/>
                </a:solidFill>
              </a:rPr>
              <a:t>Asian: </a:t>
            </a:r>
            <a:r>
              <a:rPr lang="en-US" sz="1700" dirty="0">
                <a:solidFill>
                  <a:srgbClr val="FFFFFF"/>
                </a:solidFill>
              </a:rPr>
              <a:t>Earning less hours.    </a:t>
            </a:r>
          </a:p>
          <a:p>
            <a:pPr marL="0" indent="0">
              <a:buNone/>
            </a:pPr>
            <a:r>
              <a:rPr lang="en-US" sz="1700" dirty="0">
                <a:solidFill>
                  <a:srgbClr val="FFFFFF"/>
                </a:solidFill>
              </a:rPr>
              <a:t>      (lower median and Q3)</a:t>
            </a:r>
          </a:p>
          <a:p>
            <a:r>
              <a:rPr lang="en-US" sz="1700" b="1" dirty="0">
                <a:solidFill>
                  <a:srgbClr val="FFFFFF"/>
                </a:solidFill>
              </a:rPr>
              <a:t>African American : </a:t>
            </a:r>
            <a:r>
              <a:rPr lang="en-US" sz="1600" dirty="0"/>
              <a:t>Earning slightly more hours (Q3 higher)</a:t>
            </a:r>
          </a:p>
          <a:p>
            <a:r>
              <a:rPr lang="en-US" sz="1700" b="1" dirty="0">
                <a:solidFill>
                  <a:srgbClr val="FFFFFF"/>
                </a:solidFill>
              </a:rPr>
              <a:t>Hispanic: </a:t>
            </a:r>
            <a:r>
              <a:rPr lang="en-US" sz="1600" dirty="0"/>
              <a:t>Earning more hours (median and Q3 higher)</a:t>
            </a:r>
            <a:endParaRPr lang="en-US" sz="1700" dirty="0">
              <a:solidFill>
                <a:srgbClr val="FFFFFF"/>
              </a:solidFill>
            </a:endParaRPr>
          </a:p>
          <a:p>
            <a:r>
              <a:rPr lang="en-US" sz="1700" b="1" dirty="0">
                <a:solidFill>
                  <a:srgbClr val="FFFFFF"/>
                </a:solidFill>
              </a:rPr>
              <a:t>White: </a:t>
            </a:r>
            <a:r>
              <a:rPr lang="en-US" sz="1700" dirty="0">
                <a:solidFill>
                  <a:srgbClr val="FFFFFF"/>
                </a:solidFill>
              </a:rPr>
              <a:t>Earning more hours ( higher median)</a:t>
            </a:r>
          </a:p>
          <a:p>
            <a:endParaRPr lang="en-US" sz="1700" dirty="0">
              <a:solidFill>
                <a:srgbClr val="FFFFFF"/>
              </a:solidFill>
            </a:endParaRPr>
          </a:p>
          <a:p>
            <a:pPr marL="0" indent="0">
              <a:buNone/>
            </a:pPr>
            <a:endParaRPr lang="en-US" sz="1700" dirty="0">
              <a:solidFill>
                <a:srgbClr val="FFFFFF"/>
              </a:solidFill>
            </a:endParaRPr>
          </a:p>
          <a:p>
            <a:pPr marL="0" indent="0">
              <a:buNone/>
            </a:pPr>
            <a:endParaRPr lang="en-US" sz="1700" dirty="0">
              <a:solidFill>
                <a:srgbClr val="FFFFFF"/>
              </a:solidFill>
            </a:endParaRPr>
          </a:p>
          <a:p>
            <a:pPr marL="0" indent="0">
              <a:buNone/>
            </a:pPr>
            <a:endParaRPr lang="en-US" sz="1700" dirty="0">
              <a:solidFill>
                <a:srgbClr val="FFFFFF"/>
              </a:solidFill>
            </a:endParaRPr>
          </a:p>
          <a:p>
            <a:endParaRPr lang="en-US" sz="1700" dirty="0">
              <a:solidFill>
                <a:srgbClr val="FFFFFF"/>
              </a:solidFill>
            </a:endParaRPr>
          </a:p>
          <a:p>
            <a:endParaRPr lang="en-US" sz="1700" dirty="0">
              <a:solidFill>
                <a:srgbClr val="FFFFFF"/>
              </a:solidFill>
            </a:endParaRPr>
          </a:p>
        </p:txBody>
      </p:sp>
      <p:sp>
        <p:nvSpPr>
          <p:cNvPr id="58" name="Freeform 5">
            <a:extLst>
              <a:ext uri="{FF2B5EF4-FFF2-40B4-BE49-F238E27FC236}">
                <a16:creationId xmlns:a16="http://schemas.microsoft.com/office/drawing/2014/main" id="{B4A81DE1-E2BC-4A31-99EE-71350421B0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3140485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</p:sp>
      <p:pic>
        <p:nvPicPr>
          <p:cNvPr id="5" name="Picture 4" descr="Chart, calendar, box and whisker chart&#10;&#10;Description automatically generated">
            <a:extLst>
              <a:ext uri="{FF2B5EF4-FFF2-40B4-BE49-F238E27FC236}">
                <a16:creationId xmlns:a16="http://schemas.microsoft.com/office/drawing/2014/main" id="{ADD07AB5-CFDB-9E45-8FC5-58BAB5A38C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7025" y="1143000"/>
            <a:ext cx="7678524" cy="4713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5077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643780CE-2BE5-46F6-97B2-60DF30217E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61A87A49-68E6-459E-A5A6-46229FF421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171964" y="-140866"/>
            <a:ext cx="6053670" cy="7139732"/>
          </a:xfrm>
          <a:custGeom>
            <a:avLst/>
            <a:gdLst>
              <a:gd name="connsiteX0" fmla="*/ 6053670 w 6053670"/>
              <a:gd name="connsiteY0" fmla="*/ 1098 h 7139732"/>
              <a:gd name="connsiteX1" fmla="*/ 6053670 w 6053670"/>
              <a:gd name="connsiteY1" fmla="*/ 1084479 h 7139732"/>
              <a:gd name="connsiteX2" fmla="*/ 6053670 w 6053670"/>
              <a:gd name="connsiteY2" fmla="*/ 1254558 h 7139732"/>
              <a:gd name="connsiteX3" fmla="*/ 6053670 w 6053670"/>
              <a:gd name="connsiteY3" fmla="*/ 7139732 h 7139732"/>
              <a:gd name="connsiteX4" fmla="*/ 0 w 6053670"/>
              <a:gd name="connsiteY4" fmla="*/ 7139732 h 7139732"/>
              <a:gd name="connsiteX5" fmla="*/ 0 w 6053670"/>
              <a:gd name="connsiteY5" fmla="*/ 1249853 h 7139732"/>
              <a:gd name="connsiteX6" fmla="*/ 0 w 6053670"/>
              <a:gd name="connsiteY6" fmla="*/ 1084479 h 7139732"/>
              <a:gd name="connsiteX7" fmla="*/ 0 w 6053670"/>
              <a:gd name="connsiteY7" fmla="*/ 0 h 7139732"/>
              <a:gd name="connsiteX8" fmla="*/ 35717 w 6053670"/>
              <a:gd name="connsiteY8" fmla="*/ 5488 h 7139732"/>
              <a:gd name="connsiteX9" fmla="*/ 140445 w 6053670"/>
              <a:gd name="connsiteY9" fmla="*/ 21641 h 7139732"/>
              <a:gd name="connsiteX10" fmla="*/ 216722 w 6053670"/>
              <a:gd name="connsiteY10" fmla="*/ 32932 h 7139732"/>
              <a:gd name="connsiteX11" fmla="*/ 307527 w 6053670"/>
              <a:gd name="connsiteY11" fmla="*/ 44850 h 7139732"/>
              <a:gd name="connsiteX12" fmla="*/ 415282 w 6053670"/>
              <a:gd name="connsiteY12" fmla="*/ 59121 h 7139732"/>
              <a:gd name="connsiteX13" fmla="*/ 534539 w 6053670"/>
              <a:gd name="connsiteY13" fmla="*/ 74175 h 7139732"/>
              <a:gd name="connsiteX14" fmla="*/ 668931 w 6053670"/>
              <a:gd name="connsiteY14" fmla="*/ 90014 h 7139732"/>
              <a:gd name="connsiteX15" fmla="*/ 815430 w 6053670"/>
              <a:gd name="connsiteY15" fmla="*/ 106794 h 7139732"/>
              <a:gd name="connsiteX16" fmla="*/ 974641 w 6053670"/>
              <a:gd name="connsiteY16" fmla="*/ 123574 h 7139732"/>
              <a:gd name="connsiteX17" fmla="*/ 1144144 w 6053670"/>
              <a:gd name="connsiteY17" fmla="*/ 140667 h 7139732"/>
              <a:gd name="connsiteX18" fmla="*/ 1326965 w 6053670"/>
              <a:gd name="connsiteY18" fmla="*/ 156506 h 7139732"/>
              <a:gd name="connsiteX19" fmla="*/ 1518261 w 6053670"/>
              <a:gd name="connsiteY19" fmla="*/ 171717 h 7139732"/>
              <a:gd name="connsiteX20" fmla="*/ 1720453 w 6053670"/>
              <a:gd name="connsiteY20" fmla="*/ 185518 h 7139732"/>
              <a:gd name="connsiteX21" fmla="*/ 1931121 w 6053670"/>
              <a:gd name="connsiteY21" fmla="*/ 198690 h 7139732"/>
              <a:gd name="connsiteX22" fmla="*/ 2150869 w 6053670"/>
              <a:gd name="connsiteY22" fmla="*/ 211079 h 7139732"/>
              <a:gd name="connsiteX23" fmla="*/ 2263467 w 6053670"/>
              <a:gd name="connsiteY23" fmla="*/ 215470 h 7139732"/>
              <a:gd name="connsiteX24" fmla="*/ 2378487 w 6053670"/>
              <a:gd name="connsiteY24" fmla="*/ 220332 h 7139732"/>
              <a:gd name="connsiteX25" fmla="*/ 2495323 w 6053670"/>
              <a:gd name="connsiteY25" fmla="*/ 224879 h 7139732"/>
              <a:gd name="connsiteX26" fmla="*/ 2612764 w 6053670"/>
              <a:gd name="connsiteY26" fmla="*/ 227859 h 7139732"/>
              <a:gd name="connsiteX27" fmla="*/ 2732627 w 6053670"/>
              <a:gd name="connsiteY27" fmla="*/ 230525 h 7139732"/>
              <a:gd name="connsiteX28" fmla="*/ 2853700 w 6053670"/>
              <a:gd name="connsiteY28" fmla="*/ 233348 h 7139732"/>
              <a:gd name="connsiteX29" fmla="*/ 2977195 w 6053670"/>
              <a:gd name="connsiteY29" fmla="*/ 235229 h 7139732"/>
              <a:gd name="connsiteX30" fmla="*/ 3101901 w 6053670"/>
              <a:gd name="connsiteY30" fmla="*/ 235229 h 7139732"/>
              <a:gd name="connsiteX31" fmla="*/ 3227817 w 6053670"/>
              <a:gd name="connsiteY31" fmla="*/ 236170 h 7139732"/>
              <a:gd name="connsiteX32" fmla="*/ 3354944 w 6053670"/>
              <a:gd name="connsiteY32" fmla="*/ 235229 h 7139732"/>
              <a:gd name="connsiteX33" fmla="*/ 3483887 w 6053670"/>
              <a:gd name="connsiteY33" fmla="*/ 233348 h 7139732"/>
              <a:gd name="connsiteX34" fmla="*/ 3612830 w 6053670"/>
              <a:gd name="connsiteY34" fmla="*/ 231623 h 7139732"/>
              <a:gd name="connsiteX35" fmla="*/ 3743590 w 6053670"/>
              <a:gd name="connsiteY35" fmla="*/ 227859 h 7139732"/>
              <a:gd name="connsiteX36" fmla="*/ 3875560 w 6053670"/>
              <a:gd name="connsiteY36" fmla="*/ 223938 h 7139732"/>
              <a:gd name="connsiteX37" fmla="*/ 4007530 w 6053670"/>
              <a:gd name="connsiteY37" fmla="*/ 219391 h 7139732"/>
              <a:gd name="connsiteX38" fmla="*/ 4140710 w 6053670"/>
              <a:gd name="connsiteY38" fmla="*/ 212961 h 7139732"/>
              <a:gd name="connsiteX39" fmla="*/ 4275102 w 6053670"/>
              <a:gd name="connsiteY39" fmla="*/ 205277 h 7139732"/>
              <a:gd name="connsiteX40" fmla="*/ 4410098 w 6053670"/>
              <a:gd name="connsiteY40" fmla="*/ 197907 h 7139732"/>
              <a:gd name="connsiteX41" fmla="*/ 4545096 w 6053670"/>
              <a:gd name="connsiteY41" fmla="*/ 188498 h 7139732"/>
              <a:gd name="connsiteX42" fmla="*/ 4681909 w 6053670"/>
              <a:gd name="connsiteY42" fmla="*/ 177207 h 7139732"/>
              <a:gd name="connsiteX43" fmla="*/ 4816905 w 6053670"/>
              <a:gd name="connsiteY43" fmla="*/ 165916 h 7139732"/>
              <a:gd name="connsiteX44" fmla="*/ 4954323 w 6053670"/>
              <a:gd name="connsiteY44" fmla="*/ 152899 h 7139732"/>
              <a:gd name="connsiteX45" fmla="*/ 5092347 w 6053670"/>
              <a:gd name="connsiteY45" fmla="*/ 138629 h 7139732"/>
              <a:gd name="connsiteX46" fmla="*/ 5228555 w 6053670"/>
              <a:gd name="connsiteY46" fmla="*/ 123574 h 7139732"/>
              <a:gd name="connsiteX47" fmla="*/ 5366578 w 6053670"/>
              <a:gd name="connsiteY47" fmla="*/ 106010 h 7139732"/>
              <a:gd name="connsiteX48" fmla="*/ 5503997 w 6053670"/>
              <a:gd name="connsiteY48" fmla="*/ 87192 h 7139732"/>
              <a:gd name="connsiteX49" fmla="*/ 5642020 w 6053670"/>
              <a:gd name="connsiteY49" fmla="*/ 68530 h 7139732"/>
              <a:gd name="connsiteX50" fmla="*/ 5779438 w 6053670"/>
              <a:gd name="connsiteY50" fmla="*/ 46733 h 7139732"/>
              <a:gd name="connsiteX51" fmla="*/ 5916251 w 6053670"/>
              <a:gd name="connsiteY51" fmla="*/ 24464 h 7139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053670" h="7139732">
                <a:moveTo>
                  <a:pt x="6053670" y="1098"/>
                </a:moveTo>
                <a:lnTo>
                  <a:pt x="6053670" y="1084479"/>
                </a:lnTo>
                <a:lnTo>
                  <a:pt x="6053670" y="1254558"/>
                </a:lnTo>
                <a:lnTo>
                  <a:pt x="6053670" y="7139732"/>
                </a:lnTo>
                <a:lnTo>
                  <a:pt x="0" y="7139732"/>
                </a:lnTo>
                <a:lnTo>
                  <a:pt x="0" y="1249853"/>
                </a:lnTo>
                <a:lnTo>
                  <a:pt x="0" y="1084479"/>
                </a:lnTo>
                <a:lnTo>
                  <a:pt x="0" y="0"/>
                </a:lnTo>
                <a:lnTo>
                  <a:pt x="35717" y="5488"/>
                </a:lnTo>
                <a:lnTo>
                  <a:pt x="140445" y="21641"/>
                </a:lnTo>
                <a:lnTo>
                  <a:pt x="216722" y="32932"/>
                </a:lnTo>
                <a:lnTo>
                  <a:pt x="307527" y="44850"/>
                </a:lnTo>
                <a:lnTo>
                  <a:pt x="415282" y="59121"/>
                </a:lnTo>
                <a:lnTo>
                  <a:pt x="534539" y="74175"/>
                </a:lnTo>
                <a:lnTo>
                  <a:pt x="668931" y="90014"/>
                </a:lnTo>
                <a:lnTo>
                  <a:pt x="815430" y="106794"/>
                </a:lnTo>
                <a:lnTo>
                  <a:pt x="974641" y="123574"/>
                </a:lnTo>
                <a:lnTo>
                  <a:pt x="1144144" y="140667"/>
                </a:lnTo>
                <a:lnTo>
                  <a:pt x="1326965" y="156506"/>
                </a:lnTo>
                <a:lnTo>
                  <a:pt x="1518261" y="171717"/>
                </a:lnTo>
                <a:lnTo>
                  <a:pt x="1720453" y="185518"/>
                </a:lnTo>
                <a:lnTo>
                  <a:pt x="1931121" y="198690"/>
                </a:lnTo>
                <a:lnTo>
                  <a:pt x="2150869" y="211079"/>
                </a:lnTo>
                <a:lnTo>
                  <a:pt x="2263467" y="215470"/>
                </a:lnTo>
                <a:lnTo>
                  <a:pt x="2378487" y="220332"/>
                </a:lnTo>
                <a:lnTo>
                  <a:pt x="2495323" y="224879"/>
                </a:lnTo>
                <a:lnTo>
                  <a:pt x="2612764" y="227859"/>
                </a:lnTo>
                <a:lnTo>
                  <a:pt x="2732627" y="230525"/>
                </a:lnTo>
                <a:lnTo>
                  <a:pt x="2853700" y="233348"/>
                </a:lnTo>
                <a:lnTo>
                  <a:pt x="2977195" y="235229"/>
                </a:lnTo>
                <a:lnTo>
                  <a:pt x="3101901" y="235229"/>
                </a:lnTo>
                <a:lnTo>
                  <a:pt x="3227817" y="236170"/>
                </a:lnTo>
                <a:lnTo>
                  <a:pt x="3354944" y="235229"/>
                </a:lnTo>
                <a:lnTo>
                  <a:pt x="3483887" y="233348"/>
                </a:lnTo>
                <a:lnTo>
                  <a:pt x="3612830" y="231623"/>
                </a:lnTo>
                <a:lnTo>
                  <a:pt x="3743590" y="227859"/>
                </a:lnTo>
                <a:lnTo>
                  <a:pt x="3875560" y="223938"/>
                </a:lnTo>
                <a:lnTo>
                  <a:pt x="4007530" y="219391"/>
                </a:lnTo>
                <a:lnTo>
                  <a:pt x="4140710" y="212961"/>
                </a:lnTo>
                <a:lnTo>
                  <a:pt x="4275102" y="205277"/>
                </a:lnTo>
                <a:lnTo>
                  <a:pt x="4410098" y="197907"/>
                </a:lnTo>
                <a:lnTo>
                  <a:pt x="4545096" y="188498"/>
                </a:lnTo>
                <a:lnTo>
                  <a:pt x="4681909" y="177207"/>
                </a:lnTo>
                <a:lnTo>
                  <a:pt x="4816905" y="165916"/>
                </a:lnTo>
                <a:lnTo>
                  <a:pt x="4954323" y="152899"/>
                </a:lnTo>
                <a:lnTo>
                  <a:pt x="5092347" y="138629"/>
                </a:lnTo>
                <a:lnTo>
                  <a:pt x="5228555" y="123574"/>
                </a:lnTo>
                <a:lnTo>
                  <a:pt x="5366578" y="106010"/>
                </a:lnTo>
                <a:lnTo>
                  <a:pt x="5503997" y="87192"/>
                </a:lnTo>
                <a:lnTo>
                  <a:pt x="5642020" y="68530"/>
                </a:lnTo>
                <a:lnTo>
                  <a:pt x="5779438" y="46733"/>
                </a:lnTo>
                <a:lnTo>
                  <a:pt x="5916251" y="2446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50" name="Freeform 5">
            <a:extLst>
              <a:ext uri="{FF2B5EF4-FFF2-40B4-BE49-F238E27FC236}">
                <a16:creationId xmlns:a16="http://schemas.microsoft.com/office/drawing/2014/main" id="{F6ACD5FC-CAFE-48EB-B765-60EED2E0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16BF28-8E6D-6448-A77B-08A09BF769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6745" y="546101"/>
            <a:ext cx="3311936" cy="749299"/>
          </a:xfrm>
        </p:spPr>
        <p:txBody>
          <a:bodyPr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US" sz="2500" b="1" dirty="0">
                <a:solidFill>
                  <a:srgbClr val="EBEBEB"/>
                </a:solidFill>
              </a:rPr>
              <a:t>MCPS graduates: Full time Students 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9F33B405-D785-4738-B1C0-6A0AA5E982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4233DC0E-DE6C-4FB6-A529-51B162641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1000"/>
                </a:schemeClr>
              </a:gs>
              <a:gs pos="75000">
                <a:schemeClr val="accent5">
                  <a:alpha val="0"/>
                </a:schemeClr>
              </a:gs>
              <a:gs pos="36000">
                <a:schemeClr val="accent5"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3870477F-E451-4BC3-863F-0E2FC57288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8000"/>
                </a:schemeClr>
              </a:gs>
              <a:gs pos="72000">
                <a:schemeClr val="accent5">
                  <a:alpha val="0"/>
                </a:schemeClr>
              </a:gs>
              <a:gs pos="36000">
                <a:schemeClr val="accent5"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C2FBF9-C32F-064B-8584-E9840AAF43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802" y="1295400"/>
            <a:ext cx="3700879" cy="5016499"/>
          </a:xfrm>
        </p:spPr>
        <p:txBody>
          <a:bodyPr>
            <a:normAutofit fontScale="92500" lnSpcReduction="10000"/>
          </a:bodyPr>
          <a:lstStyle/>
          <a:p>
            <a:r>
              <a:rPr lang="en-US" sz="1700" b="1" dirty="0">
                <a:solidFill>
                  <a:srgbClr val="FFFFFF"/>
                </a:solidFill>
              </a:rPr>
              <a:t>Asian: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500" dirty="0"/>
              <a:t>2.75% decline in students in good standing (GPA&gt;=2)</a:t>
            </a:r>
          </a:p>
          <a:p>
            <a:r>
              <a:rPr lang="en-US" sz="1500" b="1" dirty="0">
                <a:solidFill>
                  <a:srgbClr val="FFFFFF"/>
                </a:solidFill>
              </a:rPr>
              <a:t>African American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500" dirty="0"/>
              <a:t>Improvement in GPA (higher median and higher Q3)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500" dirty="0"/>
              <a:t>2% drop in students in Good standing (GPA &gt;=2)</a:t>
            </a:r>
          </a:p>
          <a:p>
            <a:r>
              <a:rPr lang="en-US" sz="1500" b="1" dirty="0">
                <a:solidFill>
                  <a:srgbClr val="FFFFFF"/>
                </a:solidFill>
              </a:rPr>
              <a:t>Hispanic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500" dirty="0"/>
              <a:t>Slight drop in GPA ( lower Q1 and Q3)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500" dirty="0"/>
              <a:t>Percentage of students in good standing did not change</a:t>
            </a:r>
          </a:p>
          <a:p>
            <a:r>
              <a:rPr lang="en-US" sz="1500" b="1" dirty="0">
                <a:solidFill>
                  <a:srgbClr val="FFFFFF"/>
                </a:solidFill>
              </a:rPr>
              <a:t>White: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500" dirty="0"/>
              <a:t>Slight improvement in GPA ( Q1 and Q3 higher)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500" dirty="0"/>
              <a:t>2.3 % increase in students in Good standing (GPA &gt;=2)</a:t>
            </a:r>
          </a:p>
          <a:p>
            <a:endParaRPr lang="en-US" sz="1500" dirty="0">
              <a:solidFill>
                <a:srgbClr val="FFFFFF"/>
              </a:solidFill>
            </a:endParaRPr>
          </a:p>
          <a:p>
            <a:pPr marL="0" indent="0">
              <a:buNone/>
            </a:pPr>
            <a:endParaRPr lang="en-US" sz="1700" dirty="0">
              <a:solidFill>
                <a:srgbClr val="FFFFFF"/>
              </a:solidFill>
            </a:endParaRPr>
          </a:p>
          <a:p>
            <a:pPr marL="0" indent="0">
              <a:buNone/>
            </a:pPr>
            <a:endParaRPr lang="en-US" sz="1700" dirty="0">
              <a:solidFill>
                <a:srgbClr val="FFFFFF"/>
              </a:solidFill>
            </a:endParaRPr>
          </a:p>
          <a:p>
            <a:pPr marL="0" indent="0">
              <a:buNone/>
            </a:pPr>
            <a:endParaRPr lang="en-US" sz="1700" dirty="0">
              <a:solidFill>
                <a:srgbClr val="FFFFFF"/>
              </a:solidFill>
            </a:endParaRPr>
          </a:p>
          <a:p>
            <a:endParaRPr lang="en-US" sz="1700" dirty="0">
              <a:solidFill>
                <a:srgbClr val="FFFFFF"/>
              </a:solidFill>
            </a:endParaRPr>
          </a:p>
          <a:p>
            <a:endParaRPr lang="en-US" sz="1700" dirty="0">
              <a:solidFill>
                <a:srgbClr val="FFFFFF"/>
              </a:solidFill>
            </a:endParaRPr>
          </a:p>
        </p:txBody>
      </p:sp>
      <p:sp>
        <p:nvSpPr>
          <p:cNvPr id="58" name="Freeform 5">
            <a:extLst>
              <a:ext uri="{FF2B5EF4-FFF2-40B4-BE49-F238E27FC236}">
                <a16:creationId xmlns:a16="http://schemas.microsoft.com/office/drawing/2014/main" id="{B4A81DE1-E2BC-4A31-99EE-71350421B0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3140485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</p:sp>
      <p:pic>
        <p:nvPicPr>
          <p:cNvPr id="6" name="Picture 5" descr="Chart, box and whisker chart&#10;&#10;Description automatically generated">
            <a:extLst>
              <a:ext uri="{FF2B5EF4-FFF2-40B4-BE49-F238E27FC236}">
                <a16:creationId xmlns:a16="http://schemas.microsoft.com/office/drawing/2014/main" id="{9F68AC21-B398-2B40-AE2B-5B2C25E2DB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2728" y="973667"/>
            <a:ext cx="7579272" cy="4659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2859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643780CE-2BE5-46F6-97B2-60DF30217E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61A87A49-68E6-459E-A5A6-46229FF421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171964" y="-140866"/>
            <a:ext cx="6053670" cy="7139732"/>
          </a:xfrm>
          <a:custGeom>
            <a:avLst/>
            <a:gdLst>
              <a:gd name="connsiteX0" fmla="*/ 6053670 w 6053670"/>
              <a:gd name="connsiteY0" fmla="*/ 1098 h 7139732"/>
              <a:gd name="connsiteX1" fmla="*/ 6053670 w 6053670"/>
              <a:gd name="connsiteY1" fmla="*/ 1084479 h 7139732"/>
              <a:gd name="connsiteX2" fmla="*/ 6053670 w 6053670"/>
              <a:gd name="connsiteY2" fmla="*/ 1254558 h 7139732"/>
              <a:gd name="connsiteX3" fmla="*/ 6053670 w 6053670"/>
              <a:gd name="connsiteY3" fmla="*/ 7139732 h 7139732"/>
              <a:gd name="connsiteX4" fmla="*/ 0 w 6053670"/>
              <a:gd name="connsiteY4" fmla="*/ 7139732 h 7139732"/>
              <a:gd name="connsiteX5" fmla="*/ 0 w 6053670"/>
              <a:gd name="connsiteY5" fmla="*/ 1249853 h 7139732"/>
              <a:gd name="connsiteX6" fmla="*/ 0 w 6053670"/>
              <a:gd name="connsiteY6" fmla="*/ 1084479 h 7139732"/>
              <a:gd name="connsiteX7" fmla="*/ 0 w 6053670"/>
              <a:gd name="connsiteY7" fmla="*/ 0 h 7139732"/>
              <a:gd name="connsiteX8" fmla="*/ 35717 w 6053670"/>
              <a:gd name="connsiteY8" fmla="*/ 5488 h 7139732"/>
              <a:gd name="connsiteX9" fmla="*/ 140445 w 6053670"/>
              <a:gd name="connsiteY9" fmla="*/ 21641 h 7139732"/>
              <a:gd name="connsiteX10" fmla="*/ 216722 w 6053670"/>
              <a:gd name="connsiteY10" fmla="*/ 32932 h 7139732"/>
              <a:gd name="connsiteX11" fmla="*/ 307527 w 6053670"/>
              <a:gd name="connsiteY11" fmla="*/ 44850 h 7139732"/>
              <a:gd name="connsiteX12" fmla="*/ 415282 w 6053670"/>
              <a:gd name="connsiteY12" fmla="*/ 59121 h 7139732"/>
              <a:gd name="connsiteX13" fmla="*/ 534539 w 6053670"/>
              <a:gd name="connsiteY13" fmla="*/ 74175 h 7139732"/>
              <a:gd name="connsiteX14" fmla="*/ 668931 w 6053670"/>
              <a:gd name="connsiteY14" fmla="*/ 90014 h 7139732"/>
              <a:gd name="connsiteX15" fmla="*/ 815430 w 6053670"/>
              <a:gd name="connsiteY15" fmla="*/ 106794 h 7139732"/>
              <a:gd name="connsiteX16" fmla="*/ 974641 w 6053670"/>
              <a:gd name="connsiteY16" fmla="*/ 123574 h 7139732"/>
              <a:gd name="connsiteX17" fmla="*/ 1144144 w 6053670"/>
              <a:gd name="connsiteY17" fmla="*/ 140667 h 7139732"/>
              <a:gd name="connsiteX18" fmla="*/ 1326965 w 6053670"/>
              <a:gd name="connsiteY18" fmla="*/ 156506 h 7139732"/>
              <a:gd name="connsiteX19" fmla="*/ 1518261 w 6053670"/>
              <a:gd name="connsiteY19" fmla="*/ 171717 h 7139732"/>
              <a:gd name="connsiteX20" fmla="*/ 1720453 w 6053670"/>
              <a:gd name="connsiteY20" fmla="*/ 185518 h 7139732"/>
              <a:gd name="connsiteX21" fmla="*/ 1931121 w 6053670"/>
              <a:gd name="connsiteY21" fmla="*/ 198690 h 7139732"/>
              <a:gd name="connsiteX22" fmla="*/ 2150869 w 6053670"/>
              <a:gd name="connsiteY22" fmla="*/ 211079 h 7139732"/>
              <a:gd name="connsiteX23" fmla="*/ 2263467 w 6053670"/>
              <a:gd name="connsiteY23" fmla="*/ 215470 h 7139732"/>
              <a:gd name="connsiteX24" fmla="*/ 2378487 w 6053670"/>
              <a:gd name="connsiteY24" fmla="*/ 220332 h 7139732"/>
              <a:gd name="connsiteX25" fmla="*/ 2495323 w 6053670"/>
              <a:gd name="connsiteY25" fmla="*/ 224879 h 7139732"/>
              <a:gd name="connsiteX26" fmla="*/ 2612764 w 6053670"/>
              <a:gd name="connsiteY26" fmla="*/ 227859 h 7139732"/>
              <a:gd name="connsiteX27" fmla="*/ 2732627 w 6053670"/>
              <a:gd name="connsiteY27" fmla="*/ 230525 h 7139732"/>
              <a:gd name="connsiteX28" fmla="*/ 2853700 w 6053670"/>
              <a:gd name="connsiteY28" fmla="*/ 233348 h 7139732"/>
              <a:gd name="connsiteX29" fmla="*/ 2977195 w 6053670"/>
              <a:gd name="connsiteY29" fmla="*/ 235229 h 7139732"/>
              <a:gd name="connsiteX30" fmla="*/ 3101901 w 6053670"/>
              <a:gd name="connsiteY30" fmla="*/ 235229 h 7139732"/>
              <a:gd name="connsiteX31" fmla="*/ 3227817 w 6053670"/>
              <a:gd name="connsiteY31" fmla="*/ 236170 h 7139732"/>
              <a:gd name="connsiteX32" fmla="*/ 3354944 w 6053670"/>
              <a:gd name="connsiteY32" fmla="*/ 235229 h 7139732"/>
              <a:gd name="connsiteX33" fmla="*/ 3483887 w 6053670"/>
              <a:gd name="connsiteY33" fmla="*/ 233348 h 7139732"/>
              <a:gd name="connsiteX34" fmla="*/ 3612830 w 6053670"/>
              <a:gd name="connsiteY34" fmla="*/ 231623 h 7139732"/>
              <a:gd name="connsiteX35" fmla="*/ 3743590 w 6053670"/>
              <a:gd name="connsiteY35" fmla="*/ 227859 h 7139732"/>
              <a:gd name="connsiteX36" fmla="*/ 3875560 w 6053670"/>
              <a:gd name="connsiteY36" fmla="*/ 223938 h 7139732"/>
              <a:gd name="connsiteX37" fmla="*/ 4007530 w 6053670"/>
              <a:gd name="connsiteY37" fmla="*/ 219391 h 7139732"/>
              <a:gd name="connsiteX38" fmla="*/ 4140710 w 6053670"/>
              <a:gd name="connsiteY38" fmla="*/ 212961 h 7139732"/>
              <a:gd name="connsiteX39" fmla="*/ 4275102 w 6053670"/>
              <a:gd name="connsiteY39" fmla="*/ 205277 h 7139732"/>
              <a:gd name="connsiteX40" fmla="*/ 4410098 w 6053670"/>
              <a:gd name="connsiteY40" fmla="*/ 197907 h 7139732"/>
              <a:gd name="connsiteX41" fmla="*/ 4545096 w 6053670"/>
              <a:gd name="connsiteY41" fmla="*/ 188498 h 7139732"/>
              <a:gd name="connsiteX42" fmla="*/ 4681909 w 6053670"/>
              <a:gd name="connsiteY42" fmla="*/ 177207 h 7139732"/>
              <a:gd name="connsiteX43" fmla="*/ 4816905 w 6053670"/>
              <a:gd name="connsiteY43" fmla="*/ 165916 h 7139732"/>
              <a:gd name="connsiteX44" fmla="*/ 4954323 w 6053670"/>
              <a:gd name="connsiteY44" fmla="*/ 152899 h 7139732"/>
              <a:gd name="connsiteX45" fmla="*/ 5092347 w 6053670"/>
              <a:gd name="connsiteY45" fmla="*/ 138629 h 7139732"/>
              <a:gd name="connsiteX46" fmla="*/ 5228555 w 6053670"/>
              <a:gd name="connsiteY46" fmla="*/ 123574 h 7139732"/>
              <a:gd name="connsiteX47" fmla="*/ 5366578 w 6053670"/>
              <a:gd name="connsiteY47" fmla="*/ 106010 h 7139732"/>
              <a:gd name="connsiteX48" fmla="*/ 5503997 w 6053670"/>
              <a:gd name="connsiteY48" fmla="*/ 87192 h 7139732"/>
              <a:gd name="connsiteX49" fmla="*/ 5642020 w 6053670"/>
              <a:gd name="connsiteY49" fmla="*/ 68530 h 7139732"/>
              <a:gd name="connsiteX50" fmla="*/ 5779438 w 6053670"/>
              <a:gd name="connsiteY50" fmla="*/ 46733 h 7139732"/>
              <a:gd name="connsiteX51" fmla="*/ 5916251 w 6053670"/>
              <a:gd name="connsiteY51" fmla="*/ 24464 h 7139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053670" h="7139732">
                <a:moveTo>
                  <a:pt x="6053670" y="1098"/>
                </a:moveTo>
                <a:lnTo>
                  <a:pt x="6053670" y="1084479"/>
                </a:lnTo>
                <a:lnTo>
                  <a:pt x="6053670" y="1254558"/>
                </a:lnTo>
                <a:lnTo>
                  <a:pt x="6053670" y="7139732"/>
                </a:lnTo>
                <a:lnTo>
                  <a:pt x="0" y="7139732"/>
                </a:lnTo>
                <a:lnTo>
                  <a:pt x="0" y="1249853"/>
                </a:lnTo>
                <a:lnTo>
                  <a:pt x="0" y="1084479"/>
                </a:lnTo>
                <a:lnTo>
                  <a:pt x="0" y="0"/>
                </a:lnTo>
                <a:lnTo>
                  <a:pt x="35717" y="5488"/>
                </a:lnTo>
                <a:lnTo>
                  <a:pt x="140445" y="21641"/>
                </a:lnTo>
                <a:lnTo>
                  <a:pt x="216722" y="32932"/>
                </a:lnTo>
                <a:lnTo>
                  <a:pt x="307527" y="44850"/>
                </a:lnTo>
                <a:lnTo>
                  <a:pt x="415282" y="59121"/>
                </a:lnTo>
                <a:lnTo>
                  <a:pt x="534539" y="74175"/>
                </a:lnTo>
                <a:lnTo>
                  <a:pt x="668931" y="90014"/>
                </a:lnTo>
                <a:lnTo>
                  <a:pt x="815430" y="106794"/>
                </a:lnTo>
                <a:lnTo>
                  <a:pt x="974641" y="123574"/>
                </a:lnTo>
                <a:lnTo>
                  <a:pt x="1144144" y="140667"/>
                </a:lnTo>
                <a:lnTo>
                  <a:pt x="1326965" y="156506"/>
                </a:lnTo>
                <a:lnTo>
                  <a:pt x="1518261" y="171717"/>
                </a:lnTo>
                <a:lnTo>
                  <a:pt x="1720453" y="185518"/>
                </a:lnTo>
                <a:lnTo>
                  <a:pt x="1931121" y="198690"/>
                </a:lnTo>
                <a:lnTo>
                  <a:pt x="2150869" y="211079"/>
                </a:lnTo>
                <a:lnTo>
                  <a:pt x="2263467" y="215470"/>
                </a:lnTo>
                <a:lnTo>
                  <a:pt x="2378487" y="220332"/>
                </a:lnTo>
                <a:lnTo>
                  <a:pt x="2495323" y="224879"/>
                </a:lnTo>
                <a:lnTo>
                  <a:pt x="2612764" y="227859"/>
                </a:lnTo>
                <a:lnTo>
                  <a:pt x="2732627" y="230525"/>
                </a:lnTo>
                <a:lnTo>
                  <a:pt x="2853700" y="233348"/>
                </a:lnTo>
                <a:lnTo>
                  <a:pt x="2977195" y="235229"/>
                </a:lnTo>
                <a:lnTo>
                  <a:pt x="3101901" y="235229"/>
                </a:lnTo>
                <a:lnTo>
                  <a:pt x="3227817" y="236170"/>
                </a:lnTo>
                <a:lnTo>
                  <a:pt x="3354944" y="235229"/>
                </a:lnTo>
                <a:lnTo>
                  <a:pt x="3483887" y="233348"/>
                </a:lnTo>
                <a:lnTo>
                  <a:pt x="3612830" y="231623"/>
                </a:lnTo>
                <a:lnTo>
                  <a:pt x="3743590" y="227859"/>
                </a:lnTo>
                <a:lnTo>
                  <a:pt x="3875560" y="223938"/>
                </a:lnTo>
                <a:lnTo>
                  <a:pt x="4007530" y="219391"/>
                </a:lnTo>
                <a:lnTo>
                  <a:pt x="4140710" y="212961"/>
                </a:lnTo>
                <a:lnTo>
                  <a:pt x="4275102" y="205277"/>
                </a:lnTo>
                <a:lnTo>
                  <a:pt x="4410098" y="197907"/>
                </a:lnTo>
                <a:lnTo>
                  <a:pt x="4545096" y="188498"/>
                </a:lnTo>
                <a:lnTo>
                  <a:pt x="4681909" y="177207"/>
                </a:lnTo>
                <a:lnTo>
                  <a:pt x="4816905" y="165916"/>
                </a:lnTo>
                <a:lnTo>
                  <a:pt x="4954323" y="152899"/>
                </a:lnTo>
                <a:lnTo>
                  <a:pt x="5092347" y="138629"/>
                </a:lnTo>
                <a:lnTo>
                  <a:pt x="5228555" y="123574"/>
                </a:lnTo>
                <a:lnTo>
                  <a:pt x="5366578" y="106010"/>
                </a:lnTo>
                <a:lnTo>
                  <a:pt x="5503997" y="87192"/>
                </a:lnTo>
                <a:lnTo>
                  <a:pt x="5642020" y="68530"/>
                </a:lnTo>
                <a:lnTo>
                  <a:pt x="5779438" y="46733"/>
                </a:lnTo>
                <a:lnTo>
                  <a:pt x="5916251" y="2446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50" name="Freeform 5">
            <a:extLst>
              <a:ext uri="{FF2B5EF4-FFF2-40B4-BE49-F238E27FC236}">
                <a16:creationId xmlns:a16="http://schemas.microsoft.com/office/drawing/2014/main" id="{F6ACD5FC-CAFE-48EB-B765-60EED2E0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16BF28-8E6D-6448-A77B-08A09BF769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973668"/>
            <a:ext cx="2942210" cy="1020232"/>
          </a:xfrm>
        </p:spPr>
        <p:txBody>
          <a:bodyPr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US" sz="2500" b="1" dirty="0">
                <a:solidFill>
                  <a:srgbClr val="EBEBEB"/>
                </a:solidFill>
              </a:rPr>
              <a:t>MCPS graduates: Part-time Students 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9F33B405-D785-4738-B1C0-6A0AA5E982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4233DC0E-DE6C-4FB6-A529-51B162641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1000"/>
                </a:schemeClr>
              </a:gs>
              <a:gs pos="75000">
                <a:schemeClr val="accent5">
                  <a:alpha val="0"/>
                </a:schemeClr>
              </a:gs>
              <a:gs pos="36000">
                <a:schemeClr val="accent5"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3870477F-E451-4BC3-863F-0E2FC57288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8000"/>
                </a:schemeClr>
              </a:gs>
              <a:gs pos="72000">
                <a:schemeClr val="accent5">
                  <a:alpha val="0"/>
                </a:schemeClr>
              </a:gs>
              <a:gs pos="36000">
                <a:schemeClr val="accent5"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C2FBF9-C32F-064B-8584-E9840AAF43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5" y="2120900"/>
            <a:ext cx="3133726" cy="3898900"/>
          </a:xfrm>
        </p:spPr>
        <p:txBody>
          <a:bodyPr>
            <a:normAutofit/>
          </a:bodyPr>
          <a:lstStyle/>
          <a:p>
            <a:r>
              <a:rPr lang="en-US" sz="1700" b="1" dirty="0">
                <a:solidFill>
                  <a:srgbClr val="FFFFFF"/>
                </a:solidFill>
              </a:rPr>
              <a:t>Asian: </a:t>
            </a:r>
            <a:r>
              <a:rPr lang="en-US" sz="1600" dirty="0"/>
              <a:t>Attempting more hours (higher Q1 &amp; Q3)</a:t>
            </a:r>
          </a:p>
          <a:p>
            <a:r>
              <a:rPr lang="en-US" sz="1700" b="1" dirty="0">
                <a:solidFill>
                  <a:srgbClr val="FFFFFF"/>
                </a:solidFill>
              </a:rPr>
              <a:t>African American : </a:t>
            </a:r>
            <a:r>
              <a:rPr lang="en-US" sz="1600" dirty="0"/>
              <a:t>Attempting more hours (median and Q3 higher)</a:t>
            </a:r>
          </a:p>
          <a:p>
            <a:r>
              <a:rPr lang="en-US" sz="1700" b="1" dirty="0">
                <a:solidFill>
                  <a:srgbClr val="FFFFFF"/>
                </a:solidFill>
              </a:rPr>
              <a:t>Hispanic: </a:t>
            </a:r>
            <a:r>
              <a:rPr lang="en-US" sz="1600" dirty="0"/>
              <a:t>Attempting more hours (Q3 higher)</a:t>
            </a:r>
          </a:p>
          <a:p>
            <a:r>
              <a:rPr lang="en-US" sz="1700" b="1" dirty="0">
                <a:solidFill>
                  <a:srgbClr val="FFFFFF"/>
                </a:solidFill>
              </a:rPr>
              <a:t>White: </a:t>
            </a:r>
            <a:r>
              <a:rPr lang="en-US" sz="1600" dirty="0"/>
              <a:t>Attempting slightly less hours (lower Q1)</a:t>
            </a:r>
          </a:p>
          <a:p>
            <a:r>
              <a:rPr lang="en-US" sz="1700" dirty="0">
                <a:solidFill>
                  <a:srgbClr val="FFFFFF"/>
                </a:solidFill>
              </a:rPr>
              <a:t>*30% increase in enrollment. Difference in behavior in these students. </a:t>
            </a:r>
          </a:p>
          <a:p>
            <a:endParaRPr lang="en-US" sz="1700" dirty="0">
              <a:solidFill>
                <a:srgbClr val="FFFFFF"/>
              </a:solidFill>
            </a:endParaRPr>
          </a:p>
          <a:p>
            <a:pPr marL="0" indent="0">
              <a:buNone/>
            </a:pPr>
            <a:endParaRPr lang="en-US" sz="1700" dirty="0">
              <a:solidFill>
                <a:srgbClr val="FFFFFF"/>
              </a:solidFill>
            </a:endParaRPr>
          </a:p>
          <a:p>
            <a:pPr marL="0" indent="0">
              <a:buNone/>
            </a:pPr>
            <a:endParaRPr lang="en-US" sz="1700" dirty="0">
              <a:solidFill>
                <a:srgbClr val="FFFFFF"/>
              </a:solidFill>
            </a:endParaRPr>
          </a:p>
          <a:p>
            <a:pPr marL="0" indent="0">
              <a:buNone/>
            </a:pPr>
            <a:endParaRPr lang="en-US" sz="1700" dirty="0">
              <a:solidFill>
                <a:srgbClr val="FFFFFF"/>
              </a:solidFill>
            </a:endParaRPr>
          </a:p>
          <a:p>
            <a:endParaRPr lang="en-US" sz="1700" dirty="0">
              <a:solidFill>
                <a:srgbClr val="FFFFFF"/>
              </a:solidFill>
            </a:endParaRPr>
          </a:p>
          <a:p>
            <a:endParaRPr lang="en-US" sz="1700" dirty="0">
              <a:solidFill>
                <a:srgbClr val="FFFFFF"/>
              </a:solidFill>
            </a:endParaRPr>
          </a:p>
        </p:txBody>
      </p:sp>
      <p:sp>
        <p:nvSpPr>
          <p:cNvPr id="58" name="Freeform 5">
            <a:extLst>
              <a:ext uri="{FF2B5EF4-FFF2-40B4-BE49-F238E27FC236}">
                <a16:creationId xmlns:a16="http://schemas.microsoft.com/office/drawing/2014/main" id="{B4A81DE1-E2BC-4A31-99EE-71350421B0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3140485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E594F9E1-5282-7F4C-88E9-56CB3340F8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9417" y="1345473"/>
            <a:ext cx="7495929" cy="4612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9674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8">
            <a:extLst>
              <a:ext uri="{FF2B5EF4-FFF2-40B4-BE49-F238E27FC236}">
                <a16:creationId xmlns:a16="http://schemas.microsoft.com/office/drawing/2014/main" id="{2F448CB3-7B4F-45D7-B7C0-DF553DF61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C5305EA-7A88-413D-BE8A-47A02476F0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FCA94DB5-FE56-4A3D-BC48-31B5595197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A6C2DCD-1BAC-5344-AB59-496368EE7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>
            <a:normAutofit/>
          </a:bodyPr>
          <a:lstStyle/>
          <a:p>
            <a:r>
              <a:rPr lang="en-US" b="1">
                <a:solidFill>
                  <a:srgbClr val="FFFFFF"/>
                </a:solidFill>
              </a:rPr>
              <a:t>Introduction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9ED434F-8767-46CC-B26B-5AF62FF01E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26" name="Content Placeholder 2">
            <a:extLst>
              <a:ext uri="{FF2B5EF4-FFF2-40B4-BE49-F238E27FC236}">
                <a16:creationId xmlns:a16="http://schemas.microsoft.com/office/drawing/2014/main" id="{BE79CEC6-EE77-4FD9-993A-3D3ABFEDFCA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31022868"/>
              </p:ext>
            </p:extLst>
          </p:nvPr>
        </p:nvGraphicFramePr>
        <p:xfrm>
          <a:off x="1286934" y="2324100"/>
          <a:ext cx="9625383" cy="34226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3460379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643780CE-2BE5-46F6-97B2-60DF30217E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61A87A49-68E6-459E-A5A6-46229FF421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171964" y="-140866"/>
            <a:ext cx="6053670" cy="7139732"/>
          </a:xfrm>
          <a:custGeom>
            <a:avLst/>
            <a:gdLst>
              <a:gd name="connsiteX0" fmla="*/ 6053670 w 6053670"/>
              <a:gd name="connsiteY0" fmla="*/ 1098 h 7139732"/>
              <a:gd name="connsiteX1" fmla="*/ 6053670 w 6053670"/>
              <a:gd name="connsiteY1" fmla="*/ 1084479 h 7139732"/>
              <a:gd name="connsiteX2" fmla="*/ 6053670 w 6053670"/>
              <a:gd name="connsiteY2" fmla="*/ 1254558 h 7139732"/>
              <a:gd name="connsiteX3" fmla="*/ 6053670 w 6053670"/>
              <a:gd name="connsiteY3" fmla="*/ 7139732 h 7139732"/>
              <a:gd name="connsiteX4" fmla="*/ 0 w 6053670"/>
              <a:gd name="connsiteY4" fmla="*/ 7139732 h 7139732"/>
              <a:gd name="connsiteX5" fmla="*/ 0 w 6053670"/>
              <a:gd name="connsiteY5" fmla="*/ 1249853 h 7139732"/>
              <a:gd name="connsiteX6" fmla="*/ 0 w 6053670"/>
              <a:gd name="connsiteY6" fmla="*/ 1084479 h 7139732"/>
              <a:gd name="connsiteX7" fmla="*/ 0 w 6053670"/>
              <a:gd name="connsiteY7" fmla="*/ 0 h 7139732"/>
              <a:gd name="connsiteX8" fmla="*/ 35717 w 6053670"/>
              <a:gd name="connsiteY8" fmla="*/ 5488 h 7139732"/>
              <a:gd name="connsiteX9" fmla="*/ 140445 w 6053670"/>
              <a:gd name="connsiteY9" fmla="*/ 21641 h 7139732"/>
              <a:gd name="connsiteX10" fmla="*/ 216722 w 6053670"/>
              <a:gd name="connsiteY10" fmla="*/ 32932 h 7139732"/>
              <a:gd name="connsiteX11" fmla="*/ 307527 w 6053670"/>
              <a:gd name="connsiteY11" fmla="*/ 44850 h 7139732"/>
              <a:gd name="connsiteX12" fmla="*/ 415282 w 6053670"/>
              <a:gd name="connsiteY12" fmla="*/ 59121 h 7139732"/>
              <a:gd name="connsiteX13" fmla="*/ 534539 w 6053670"/>
              <a:gd name="connsiteY13" fmla="*/ 74175 h 7139732"/>
              <a:gd name="connsiteX14" fmla="*/ 668931 w 6053670"/>
              <a:gd name="connsiteY14" fmla="*/ 90014 h 7139732"/>
              <a:gd name="connsiteX15" fmla="*/ 815430 w 6053670"/>
              <a:gd name="connsiteY15" fmla="*/ 106794 h 7139732"/>
              <a:gd name="connsiteX16" fmla="*/ 974641 w 6053670"/>
              <a:gd name="connsiteY16" fmla="*/ 123574 h 7139732"/>
              <a:gd name="connsiteX17" fmla="*/ 1144144 w 6053670"/>
              <a:gd name="connsiteY17" fmla="*/ 140667 h 7139732"/>
              <a:gd name="connsiteX18" fmla="*/ 1326965 w 6053670"/>
              <a:gd name="connsiteY18" fmla="*/ 156506 h 7139732"/>
              <a:gd name="connsiteX19" fmla="*/ 1518261 w 6053670"/>
              <a:gd name="connsiteY19" fmla="*/ 171717 h 7139732"/>
              <a:gd name="connsiteX20" fmla="*/ 1720453 w 6053670"/>
              <a:gd name="connsiteY20" fmla="*/ 185518 h 7139732"/>
              <a:gd name="connsiteX21" fmla="*/ 1931121 w 6053670"/>
              <a:gd name="connsiteY21" fmla="*/ 198690 h 7139732"/>
              <a:gd name="connsiteX22" fmla="*/ 2150869 w 6053670"/>
              <a:gd name="connsiteY22" fmla="*/ 211079 h 7139732"/>
              <a:gd name="connsiteX23" fmla="*/ 2263467 w 6053670"/>
              <a:gd name="connsiteY23" fmla="*/ 215470 h 7139732"/>
              <a:gd name="connsiteX24" fmla="*/ 2378487 w 6053670"/>
              <a:gd name="connsiteY24" fmla="*/ 220332 h 7139732"/>
              <a:gd name="connsiteX25" fmla="*/ 2495323 w 6053670"/>
              <a:gd name="connsiteY25" fmla="*/ 224879 h 7139732"/>
              <a:gd name="connsiteX26" fmla="*/ 2612764 w 6053670"/>
              <a:gd name="connsiteY26" fmla="*/ 227859 h 7139732"/>
              <a:gd name="connsiteX27" fmla="*/ 2732627 w 6053670"/>
              <a:gd name="connsiteY27" fmla="*/ 230525 h 7139732"/>
              <a:gd name="connsiteX28" fmla="*/ 2853700 w 6053670"/>
              <a:gd name="connsiteY28" fmla="*/ 233348 h 7139732"/>
              <a:gd name="connsiteX29" fmla="*/ 2977195 w 6053670"/>
              <a:gd name="connsiteY29" fmla="*/ 235229 h 7139732"/>
              <a:gd name="connsiteX30" fmla="*/ 3101901 w 6053670"/>
              <a:gd name="connsiteY30" fmla="*/ 235229 h 7139732"/>
              <a:gd name="connsiteX31" fmla="*/ 3227817 w 6053670"/>
              <a:gd name="connsiteY31" fmla="*/ 236170 h 7139732"/>
              <a:gd name="connsiteX32" fmla="*/ 3354944 w 6053670"/>
              <a:gd name="connsiteY32" fmla="*/ 235229 h 7139732"/>
              <a:gd name="connsiteX33" fmla="*/ 3483887 w 6053670"/>
              <a:gd name="connsiteY33" fmla="*/ 233348 h 7139732"/>
              <a:gd name="connsiteX34" fmla="*/ 3612830 w 6053670"/>
              <a:gd name="connsiteY34" fmla="*/ 231623 h 7139732"/>
              <a:gd name="connsiteX35" fmla="*/ 3743590 w 6053670"/>
              <a:gd name="connsiteY35" fmla="*/ 227859 h 7139732"/>
              <a:gd name="connsiteX36" fmla="*/ 3875560 w 6053670"/>
              <a:gd name="connsiteY36" fmla="*/ 223938 h 7139732"/>
              <a:gd name="connsiteX37" fmla="*/ 4007530 w 6053670"/>
              <a:gd name="connsiteY37" fmla="*/ 219391 h 7139732"/>
              <a:gd name="connsiteX38" fmla="*/ 4140710 w 6053670"/>
              <a:gd name="connsiteY38" fmla="*/ 212961 h 7139732"/>
              <a:gd name="connsiteX39" fmla="*/ 4275102 w 6053670"/>
              <a:gd name="connsiteY39" fmla="*/ 205277 h 7139732"/>
              <a:gd name="connsiteX40" fmla="*/ 4410098 w 6053670"/>
              <a:gd name="connsiteY40" fmla="*/ 197907 h 7139732"/>
              <a:gd name="connsiteX41" fmla="*/ 4545096 w 6053670"/>
              <a:gd name="connsiteY41" fmla="*/ 188498 h 7139732"/>
              <a:gd name="connsiteX42" fmla="*/ 4681909 w 6053670"/>
              <a:gd name="connsiteY42" fmla="*/ 177207 h 7139732"/>
              <a:gd name="connsiteX43" fmla="*/ 4816905 w 6053670"/>
              <a:gd name="connsiteY43" fmla="*/ 165916 h 7139732"/>
              <a:gd name="connsiteX44" fmla="*/ 4954323 w 6053670"/>
              <a:gd name="connsiteY44" fmla="*/ 152899 h 7139732"/>
              <a:gd name="connsiteX45" fmla="*/ 5092347 w 6053670"/>
              <a:gd name="connsiteY45" fmla="*/ 138629 h 7139732"/>
              <a:gd name="connsiteX46" fmla="*/ 5228555 w 6053670"/>
              <a:gd name="connsiteY46" fmla="*/ 123574 h 7139732"/>
              <a:gd name="connsiteX47" fmla="*/ 5366578 w 6053670"/>
              <a:gd name="connsiteY47" fmla="*/ 106010 h 7139732"/>
              <a:gd name="connsiteX48" fmla="*/ 5503997 w 6053670"/>
              <a:gd name="connsiteY48" fmla="*/ 87192 h 7139732"/>
              <a:gd name="connsiteX49" fmla="*/ 5642020 w 6053670"/>
              <a:gd name="connsiteY49" fmla="*/ 68530 h 7139732"/>
              <a:gd name="connsiteX50" fmla="*/ 5779438 w 6053670"/>
              <a:gd name="connsiteY50" fmla="*/ 46733 h 7139732"/>
              <a:gd name="connsiteX51" fmla="*/ 5916251 w 6053670"/>
              <a:gd name="connsiteY51" fmla="*/ 24464 h 7139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053670" h="7139732">
                <a:moveTo>
                  <a:pt x="6053670" y="1098"/>
                </a:moveTo>
                <a:lnTo>
                  <a:pt x="6053670" y="1084479"/>
                </a:lnTo>
                <a:lnTo>
                  <a:pt x="6053670" y="1254558"/>
                </a:lnTo>
                <a:lnTo>
                  <a:pt x="6053670" y="7139732"/>
                </a:lnTo>
                <a:lnTo>
                  <a:pt x="0" y="7139732"/>
                </a:lnTo>
                <a:lnTo>
                  <a:pt x="0" y="1249853"/>
                </a:lnTo>
                <a:lnTo>
                  <a:pt x="0" y="1084479"/>
                </a:lnTo>
                <a:lnTo>
                  <a:pt x="0" y="0"/>
                </a:lnTo>
                <a:lnTo>
                  <a:pt x="35717" y="5488"/>
                </a:lnTo>
                <a:lnTo>
                  <a:pt x="140445" y="21641"/>
                </a:lnTo>
                <a:lnTo>
                  <a:pt x="216722" y="32932"/>
                </a:lnTo>
                <a:lnTo>
                  <a:pt x="307527" y="44850"/>
                </a:lnTo>
                <a:lnTo>
                  <a:pt x="415282" y="59121"/>
                </a:lnTo>
                <a:lnTo>
                  <a:pt x="534539" y="74175"/>
                </a:lnTo>
                <a:lnTo>
                  <a:pt x="668931" y="90014"/>
                </a:lnTo>
                <a:lnTo>
                  <a:pt x="815430" y="106794"/>
                </a:lnTo>
                <a:lnTo>
                  <a:pt x="974641" y="123574"/>
                </a:lnTo>
                <a:lnTo>
                  <a:pt x="1144144" y="140667"/>
                </a:lnTo>
                <a:lnTo>
                  <a:pt x="1326965" y="156506"/>
                </a:lnTo>
                <a:lnTo>
                  <a:pt x="1518261" y="171717"/>
                </a:lnTo>
                <a:lnTo>
                  <a:pt x="1720453" y="185518"/>
                </a:lnTo>
                <a:lnTo>
                  <a:pt x="1931121" y="198690"/>
                </a:lnTo>
                <a:lnTo>
                  <a:pt x="2150869" y="211079"/>
                </a:lnTo>
                <a:lnTo>
                  <a:pt x="2263467" y="215470"/>
                </a:lnTo>
                <a:lnTo>
                  <a:pt x="2378487" y="220332"/>
                </a:lnTo>
                <a:lnTo>
                  <a:pt x="2495323" y="224879"/>
                </a:lnTo>
                <a:lnTo>
                  <a:pt x="2612764" y="227859"/>
                </a:lnTo>
                <a:lnTo>
                  <a:pt x="2732627" y="230525"/>
                </a:lnTo>
                <a:lnTo>
                  <a:pt x="2853700" y="233348"/>
                </a:lnTo>
                <a:lnTo>
                  <a:pt x="2977195" y="235229"/>
                </a:lnTo>
                <a:lnTo>
                  <a:pt x="3101901" y="235229"/>
                </a:lnTo>
                <a:lnTo>
                  <a:pt x="3227817" y="236170"/>
                </a:lnTo>
                <a:lnTo>
                  <a:pt x="3354944" y="235229"/>
                </a:lnTo>
                <a:lnTo>
                  <a:pt x="3483887" y="233348"/>
                </a:lnTo>
                <a:lnTo>
                  <a:pt x="3612830" y="231623"/>
                </a:lnTo>
                <a:lnTo>
                  <a:pt x="3743590" y="227859"/>
                </a:lnTo>
                <a:lnTo>
                  <a:pt x="3875560" y="223938"/>
                </a:lnTo>
                <a:lnTo>
                  <a:pt x="4007530" y="219391"/>
                </a:lnTo>
                <a:lnTo>
                  <a:pt x="4140710" y="212961"/>
                </a:lnTo>
                <a:lnTo>
                  <a:pt x="4275102" y="205277"/>
                </a:lnTo>
                <a:lnTo>
                  <a:pt x="4410098" y="197907"/>
                </a:lnTo>
                <a:lnTo>
                  <a:pt x="4545096" y="188498"/>
                </a:lnTo>
                <a:lnTo>
                  <a:pt x="4681909" y="177207"/>
                </a:lnTo>
                <a:lnTo>
                  <a:pt x="4816905" y="165916"/>
                </a:lnTo>
                <a:lnTo>
                  <a:pt x="4954323" y="152899"/>
                </a:lnTo>
                <a:lnTo>
                  <a:pt x="5092347" y="138629"/>
                </a:lnTo>
                <a:lnTo>
                  <a:pt x="5228555" y="123574"/>
                </a:lnTo>
                <a:lnTo>
                  <a:pt x="5366578" y="106010"/>
                </a:lnTo>
                <a:lnTo>
                  <a:pt x="5503997" y="87192"/>
                </a:lnTo>
                <a:lnTo>
                  <a:pt x="5642020" y="68530"/>
                </a:lnTo>
                <a:lnTo>
                  <a:pt x="5779438" y="46733"/>
                </a:lnTo>
                <a:lnTo>
                  <a:pt x="5916251" y="2446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50" name="Freeform 5">
            <a:extLst>
              <a:ext uri="{FF2B5EF4-FFF2-40B4-BE49-F238E27FC236}">
                <a16:creationId xmlns:a16="http://schemas.microsoft.com/office/drawing/2014/main" id="{F6ACD5FC-CAFE-48EB-B765-60EED2E0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16BF28-8E6D-6448-A77B-08A09BF769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973668"/>
            <a:ext cx="2942210" cy="1020232"/>
          </a:xfrm>
        </p:spPr>
        <p:txBody>
          <a:bodyPr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US" sz="2500" b="1" dirty="0">
                <a:solidFill>
                  <a:srgbClr val="EBEBEB"/>
                </a:solidFill>
              </a:rPr>
              <a:t>MCPS graduates: Part-time Students 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9F33B405-D785-4738-B1C0-6A0AA5E982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4233DC0E-DE6C-4FB6-A529-51B162641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1000"/>
                </a:schemeClr>
              </a:gs>
              <a:gs pos="75000">
                <a:schemeClr val="accent5">
                  <a:alpha val="0"/>
                </a:schemeClr>
              </a:gs>
              <a:gs pos="36000">
                <a:schemeClr val="accent5"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3870477F-E451-4BC3-863F-0E2FC57288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8000"/>
                </a:schemeClr>
              </a:gs>
              <a:gs pos="72000">
                <a:schemeClr val="accent5">
                  <a:alpha val="0"/>
                </a:schemeClr>
              </a:gs>
              <a:gs pos="36000">
                <a:schemeClr val="accent5"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C2FBF9-C32F-064B-8584-E9840AAF43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318" y="2120899"/>
            <a:ext cx="3509363" cy="4191000"/>
          </a:xfrm>
        </p:spPr>
        <p:txBody>
          <a:bodyPr>
            <a:normAutofit/>
          </a:bodyPr>
          <a:lstStyle/>
          <a:p>
            <a:r>
              <a:rPr lang="en-US" sz="1700" b="1" dirty="0">
                <a:solidFill>
                  <a:srgbClr val="FFFFFF"/>
                </a:solidFill>
              </a:rPr>
              <a:t>Asian </a:t>
            </a:r>
            <a:r>
              <a:rPr lang="en-US" sz="1600" dirty="0"/>
              <a:t>Earning slightly more hours  (Q1 higher but median lower)</a:t>
            </a:r>
          </a:p>
          <a:p>
            <a:r>
              <a:rPr lang="en-US" sz="1700" b="1" dirty="0">
                <a:solidFill>
                  <a:srgbClr val="FFFFFF"/>
                </a:solidFill>
              </a:rPr>
              <a:t>African American : </a:t>
            </a:r>
            <a:r>
              <a:rPr lang="en-US" sz="1600" dirty="0"/>
              <a:t>Earning slightly fewer hours (median lower, Q3 higher**)</a:t>
            </a:r>
          </a:p>
          <a:p>
            <a:r>
              <a:rPr lang="en-US" sz="1700" b="1" dirty="0">
                <a:solidFill>
                  <a:srgbClr val="FFFFFF"/>
                </a:solidFill>
              </a:rPr>
              <a:t>Hispanic: </a:t>
            </a:r>
            <a:r>
              <a:rPr lang="en-US" sz="1600" dirty="0"/>
              <a:t>Earned the same number of hours</a:t>
            </a:r>
          </a:p>
          <a:p>
            <a:r>
              <a:rPr lang="en-US" sz="1700" b="1" dirty="0">
                <a:solidFill>
                  <a:srgbClr val="FFFFFF"/>
                </a:solidFill>
              </a:rPr>
              <a:t>White: </a:t>
            </a:r>
            <a:r>
              <a:rPr lang="en-US" sz="1600" dirty="0"/>
              <a:t>Earning slightly more hours (Q1 higher) </a:t>
            </a:r>
          </a:p>
          <a:p>
            <a:endParaRPr lang="en-US" sz="1700" dirty="0">
              <a:solidFill>
                <a:srgbClr val="FFFFFF"/>
              </a:solidFill>
            </a:endParaRPr>
          </a:p>
          <a:p>
            <a:pPr marL="0" indent="0">
              <a:buNone/>
            </a:pPr>
            <a:endParaRPr lang="en-US" sz="1700" dirty="0">
              <a:solidFill>
                <a:srgbClr val="FFFFFF"/>
              </a:solidFill>
            </a:endParaRPr>
          </a:p>
          <a:p>
            <a:pPr marL="0" indent="0">
              <a:buNone/>
            </a:pPr>
            <a:endParaRPr lang="en-US" sz="1700" dirty="0">
              <a:solidFill>
                <a:srgbClr val="FFFFFF"/>
              </a:solidFill>
            </a:endParaRPr>
          </a:p>
          <a:p>
            <a:pPr marL="0" indent="0">
              <a:buNone/>
            </a:pPr>
            <a:endParaRPr lang="en-US" sz="1700" dirty="0">
              <a:solidFill>
                <a:srgbClr val="FFFFFF"/>
              </a:solidFill>
            </a:endParaRPr>
          </a:p>
          <a:p>
            <a:endParaRPr lang="en-US" sz="1700" dirty="0">
              <a:solidFill>
                <a:srgbClr val="FFFFFF"/>
              </a:solidFill>
            </a:endParaRPr>
          </a:p>
          <a:p>
            <a:endParaRPr lang="en-US" sz="1700" dirty="0">
              <a:solidFill>
                <a:srgbClr val="FFFFFF"/>
              </a:solidFill>
            </a:endParaRPr>
          </a:p>
        </p:txBody>
      </p:sp>
      <p:sp>
        <p:nvSpPr>
          <p:cNvPr id="58" name="Freeform 5">
            <a:extLst>
              <a:ext uri="{FF2B5EF4-FFF2-40B4-BE49-F238E27FC236}">
                <a16:creationId xmlns:a16="http://schemas.microsoft.com/office/drawing/2014/main" id="{B4A81DE1-E2BC-4A31-99EE-71350421B0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3140485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</p:sp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E2B764A6-4341-584D-8DBC-A934614A11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8776" y="1059541"/>
            <a:ext cx="7731653" cy="4759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0928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643780CE-2BE5-46F6-97B2-60DF30217E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61A87A49-68E6-459E-A5A6-46229FF421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171964" y="-140866"/>
            <a:ext cx="6053670" cy="7139732"/>
          </a:xfrm>
          <a:custGeom>
            <a:avLst/>
            <a:gdLst>
              <a:gd name="connsiteX0" fmla="*/ 6053670 w 6053670"/>
              <a:gd name="connsiteY0" fmla="*/ 1098 h 7139732"/>
              <a:gd name="connsiteX1" fmla="*/ 6053670 w 6053670"/>
              <a:gd name="connsiteY1" fmla="*/ 1084479 h 7139732"/>
              <a:gd name="connsiteX2" fmla="*/ 6053670 w 6053670"/>
              <a:gd name="connsiteY2" fmla="*/ 1254558 h 7139732"/>
              <a:gd name="connsiteX3" fmla="*/ 6053670 w 6053670"/>
              <a:gd name="connsiteY3" fmla="*/ 7139732 h 7139732"/>
              <a:gd name="connsiteX4" fmla="*/ 0 w 6053670"/>
              <a:gd name="connsiteY4" fmla="*/ 7139732 h 7139732"/>
              <a:gd name="connsiteX5" fmla="*/ 0 w 6053670"/>
              <a:gd name="connsiteY5" fmla="*/ 1249853 h 7139732"/>
              <a:gd name="connsiteX6" fmla="*/ 0 w 6053670"/>
              <a:gd name="connsiteY6" fmla="*/ 1084479 h 7139732"/>
              <a:gd name="connsiteX7" fmla="*/ 0 w 6053670"/>
              <a:gd name="connsiteY7" fmla="*/ 0 h 7139732"/>
              <a:gd name="connsiteX8" fmla="*/ 35717 w 6053670"/>
              <a:gd name="connsiteY8" fmla="*/ 5488 h 7139732"/>
              <a:gd name="connsiteX9" fmla="*/ 140445 w 6053670"/>
              <a:gd name="connsiteY9" fmla="*/ 21641 h 7139732"/>
              <a:gd name="connsiteX10" fmla="*/ 216722 w 6053670"/>
              <a:gd name="connsiteY10" fmla="*/ 32932 h 7139732"/>
              <a:gd name="connsiteX11" fmla="*/ 307527 w 6053670"/>
              <a:gd name="connsiteY11" fmla="*/ 44850 h 7139732"/>
              <a:gd name="connsiteX12" fmla="*/ 415282 w 6053670"/>
              <a:gd name="connsiteY12" fmla="*/ 59121 h 7139732"/>
              <a:gd name="connsiteX13" fmla="*/ 534539 w 6053670"/>
              <a:gd name="connsiteY13" fmla="*/ 74175 h 7139732"/>
              <a:gd name="connsiteX14" fmla="*/ 668931 w 6053670"/>
              <a:gd name="connsiteY14" fmla="*/ 90014 h 7139732"/>
              <a:gd name="connsiteX15" fmla="*/ 815430 w 6053670"/>
              <a:gd name="connsiteY15" fmla="*/ 106794 h 7139732"/>
              <a:gd name="connsiteX16" fmla="*/ 974641 w 6053670"/>
              <a:gd name="connsiteY16" fmla="*/ 123574 h 7139732"/>
              <a:gd name="connsiteX17" fmla="*/ 1144144 w 6053670"/>
              <a:gd name="connsiteY17" fmla="*/ 140667 h 7139732"/>
              <a:gd name="connsiteX18" fmla="*/ 1326965 w 6053670"/>
              <a:gd name="connsiteY18" fmla="*/ 156506 h 7139732"/>
              <a:gd name="connsiteX19" fmla="*/ 1518261 w 6053670"/>
              <a:gd name="connsiteY19" fmla="*/ 171717 h 7139732"/>
              <a:gd name="connsiteX20" fmla="*/ 1720453 w 6053670"/>
              <a:gd name="connsiteY20" fmla="*/ 185518 h 7139732"/>
              <a:gd name="connsiteX21" fmla="*/ 1931121 w 6053670"/>
              <a:gd name="connsiteY21" fmla="*/ 198690 h 7139732"/>
              <a:gd name="connsiteX22" fmla="*/ 2150869 w 6053670"/>
              <a:gd name="connsiteY22" fmla="*/ 211079 h 7139732"/>
              <a:gd name="connsiteX23" fmla="*/ 2263467 w 6053670"/>
              <a:gd name="connsiteY23" fmla="*/ 215470 h 7139732"/>
              <a:gd name="connsiteX24" fmla="*/ 2378487 w 6053670"/>
              <a:gd name="connsiteY24" fmla="*/ 220332 h 7139732"/>
              <a:gd name="connsiteX25" fmla="*/ 2495323 w 6053670"/>
              <a:gd name="connsiteY25" fmla="*/ 224879 h 7139732"/>
              <a:gd name="connsiteX26" fmla="*/ 2612764 w 6053670"/>
              <a:gd name="connsiteY26" fmla="*/ 227859 h 7139732"/>
              <a:gd name="connsiteX27" fmla="*/ 2732627 w 6053670"/>
              <a:gd name="connsiteY27" fmla="*/ 230525 h 7139732"/>
              <a:gd name="connsiteX28" fmla="*/ 2853700 w 6053670"/>
              <a:gd name="connsiteY28" fmla="*/ 233348 h 7139732"/>
              <a:gd name="connsiteX29" fmla="*/ 2977195 w 6053670"/>
              <a:gd name="connsiteY29" fmla="*/ 235229 h 7139732"/>
              <a:gd name="connsiteX30" fmla="*/ 3101901 w 6053670"/>
              <a:gd name="connsiteY30" fmla="*/ 235229 h 7139732"/>
              <a:gd name="connsiteX31" fmla="*/ 3227817 w 6053670"/>
              <a:gd name="connsiteY31" fmla="*/ 236170 h 7139732"/>
              <a:gd name="connsiteX32" fmla="*/ 3354944 w 6053670"/>
              <a:gd name="connsiteY32" fmla="*/ 235229 h 7139732"/>
              <a:gd name="connsiteX33" fmla="*/ 3483887 w 6053670"/>
              <a:gd name="connsiteY33" fmla="*/ 233348 h 7139732"/>
              <a:gd name="connsiteX34" fmla="*/ 3612830 w 6053670"/>
              <a:gd name="connsiteY34" fmla="*/ 231623 h 7139732"/>
              <a:gd name="connsiteX35" fmla="*/ 3743590 w 6053670"/>
              <a:gd name="connsiteY35" fmla="*/ 227859 h 7139732"/>
              <a:gd name="connsiteX36" fmla="*/ 3875560 w 6053670"/>
              <a:gd name="connsiteY36" fmla="*/ 223938 h 7139732"/>
              <a:gd name="connsiteX37" fmla="*/ 4007530 w 6053670"/>
              <a:gd name="connsiteY37" fmla="*/ 219391 h 7139732"/>
              <a:gd name="connsiteX38" fmla="*/ 4140710 w 6053670"/>
              <a:gd name="connsiteY38" fmla="*/ 212961 h 7139732"/>
              <a:gd name="connsiteX39" fmla="*/ 4275102 w 6053670"/>
              <a:gd name="connsiteY39" fmla="*/ 205277 h 7139732"/>
              <a:gd name="connsiteX40" fmla="*/ 4410098 w 6053670"/>
              <a:gd name="connsiteY40" fmla="*/ 197907 h 7139732"/>
              <a:gd name="connsiteX41" fmla="*/ 4545096 w 6053670"/>
              <a:gd name="connsiteY41" fmla="*/ 188498 h 7139732"/>
              <a:gd name="connsiteX42" fmla="*/ 4681909 w 6053670"/>
              <a:gd name="connsiteY42" fmla="*/ 177207 h 7139732"/>
              <a:gd name="connsiteX43" fmla="*/ 4816905 w 6053670"/>
              <a:gd name="connsiteY43" fmla="*/ 165916 h 7139732"/>
              <a:gd name="connsiteX44" fmla="*/ 4954323 w 6053670"/>
              <a:gd name="connsiteY44" fmla="*/ 152899 h 7139732"/>
              <a:gd name="connsiteX45" fmla="*/ 5092347 w 6053670"/>
              <a:gd name="connsiteY45" fmla="*/ 138629 h 7139732"/>
              <a:gd name="connsiteX46" fmla="*/ 5228555 w 6053670"/>
              <a:gd name="connsiteY46" fmla="*/ 123574 h 7139732"/>
              <a:gd name="connsiteX47" fmla="*/ 5366578 w 6053670"/>
              <a:gd name="connsiteY47" fmla="*/ 106010 h 7139732"/>
              <a:gd name="connsiteX48" fmla="*/ 5503997 w 6053670"/>
              <a:gd name="connsiteY48" fmla="*/ 87192 h 7139732"/>
              <a:gd name="connsiteX49" fmla="*/ 5642020 w 6053670"/>
              <a:gd name="connsiteY49" fmla="*/ 68530 h 7139732"/>
              <a:gd name="connsiteX50" fmla="*/ 5779438 w 6053670"/>
              <a:gd name="connsiteY50" fmla="*/ 46733 h 7139732"/>
              <a:gd name="connsiteX51" fmla="*/ 5916251 w 6053670"/>
              <a:gd name="connsiteY51" fmla="*/ 24464 h 7139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053670" h="7139732">
                <a:moveTo>
                  <a:pt x="6053670" y="1098"/>
                </a:moveTo>
                <a:lnTo>
                  <a:pt x="6053670" y="1084479"/>
                </a:lnTo>
                <a:lnTo>
                  <a:pt x="6053670" y="1254558"/>
                </a:lnTo>
                <a:lnTo>
                  <a:pt x="6053670" y="7139732"/>
                </a:lnTo>
                <a:lnTo>
                  <a:pt x="0" y="7139732"/>
                </a:lnTo>
                <a:lnTo>
                  <a:pt x="0" y="1249853"/>
                </a:lnTo>
                <a:lnTo>
                  <a:pt x="0" y="1084479"/>
                </a:lnTo>
                <a:lnTo>
                  <a:pt x="0" y="0"/>
                </a:lnTo>
                <a:lnTo>
                  <a:pt x="35717" y="5488"/>
                </a:lnTo>
                <a:lnTo>
                  <a:pt x="140445" y="21641"/>
                </a:lnTo>
                <a:lnTo>
                  <a:pt x="216722" y="32932"/>
                </a:lnTo>
                <a:lnTo>
                  <a:pt x="307527" y="44850"/>
                </a:lnTo>
                <a:lnTo>
                  <a:pt x="415282" y="59121"/>
                </a:lnTo>
                <a:lnTo>
                  <a:pt x="534539" y="74175"/>
                </a:lnTo>
                <a:lnTo>
                  <a:pt x="668931" y="90014"/>
                </a:lnTo>
                <a:lnTo>
                  <a:pt x="815430" y="106794"/>
                </a:lnTo>
                <a:lnTo>
                  <a:pt x="974641" y="123574"/>
                </a:lnTo>
                <a:lnTo>
                  <a:pt x="1144144" y="140667"/>
                </a:lnTo>
                <a:lnTo>
                  <a:pt x="1326965" y="156506"/>
                </a:lnTo>
                <a:lnTo>
                  <a:pt x="1518261" y="171717"/>
                </a:lnTo>
                <a:lnTo>
                  <a:pt x="1720453" y="185518"/>
                </a:lnTo>
                <a:lnTo>
                  <a:pt x="1931121" y="198690"/>
                </a:lnTo>
                <a:lnTo>
                  <a:pt x="2150869" y="211079"/>
                </a:lnTo>
                <a:lnTo>
                  <a:pt x="2263467" y="215470"/>
                </a:lnTo>
                <a:lnTo>
                  <a:pt x="2378487" y="220332"/>
                </a:lnTo>
                <a:lnTo>
                  <a:pt x="2495323" y="224879"/>
                </a:lnTo>
                <a:lnTo>
                  <a:pt x="2612764" y="227859"/>
                </a:lnTo>
                <a:lnTo>
                  <a:pt x="2732627" y="230525"/>
                </a:lnTo>
                <a:lnTo>
                  <a:pt x="2853700" y="233348"/>
                </a:lnTo>
                <a:lnTo>
                  <a:pt x="2977195" y="235229"/>
                </a:lnTo>
                <a:lnTo>
                  <a:pt x="3101901" y="235229"/>
                </a:lnTo>
                <a:lnTo>
                  <a:pt x="3227817" y="236170"/>
                </a:lnTo>
                <a:lnTo>
                  <a:pt x="3354944" y="235229"/>
                </a:lnTo>
                <a:lnTo>
                  <a:pt x="3483887" y="233348"/>
                </a:lnTo>
                <a:lnTo>
                  <a:pt x="3612830" y="231623"/>
                </a:lnTo>
                <a:lnTo>
                  <a:pt x="3743590" y="227859"/>
                </a:lnTo>
                <a:lnTo>
                  <a:pt x="3875560" y="223938"/>
                </a:lnTo>
                <a:lnTo>
                  <a:pt x="4007530" y="219391"/>
                </a:lnTo>
                <a:lnTo>
                  <a:pt x="4140710" y="212961"/>
                </a:lnTo>
                <a:lnTo>
                  <a:pt x="4275102" y="205277"/>
                </a:lnTo>
                <a:lnTo>
                  <a:pt x="4410098" y="197907"/>
                </a:lnTo>
                <a:lnTo>
                  <a:pt x="4545096" y="188498"/>
                </a:lnTo>
                <a:lnTo>
                  <a:pt x="4681909" y="177207"/>
                </a:lnTo>
                <a:lnTo>
                  <a:pt x="4816905" y="165916"/>
                </a:lnTo>
                <a:lnTo>
                  <a:pt x="4954323" y="152899"/>
                </a:lnTo>
                <a:lnTo>
                  <a:pt x="5092347" y="138629"/>
                </a:lnTo>
                <a:lnTo>
                  <a:pt x="5228555" y="123574"/>
                </a:lnTo>
                <a:lnTo>
                  <a:pt x="5366578" y="106010"/>
                </a:lnTo>
                <a:lnTo>
                  <a:pt x="5503997" y="87192"/>
                </a:lnTo>
                <a:lnTo>
                  <a:pt x="5642020" y="68530"/>
                </a:lnTo>
                <a:lnTo>
                  <a:pt x="5779438" y="46733"/>
                </a:lnTo>
                <a:lnTo>
                  <a:pt x="5916251" y="2446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50" name="Freeform 5">
            <a:extLst>
              <a:ext uri="{FF2B5EF4-FFF2-40B4-BE49-F238E27FC236}">
                <a16:creationId xmlns:a16="http://schemas.microsoft.com/office/drawing/2014/main" id="{F6ACD5FC-CAFE-48EB-B765-60EED2E0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16BF28-8E6D-6448-A77B-08A09BF769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6745" y="546101"/>
            <a:ext cx="3311936" cy="749299"/>
          </a:xfrm>
        </p:spPr>
        <p:txBody>
          <a:bodyPr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US" sz="2500" b="1" dirty="0">
                <a:solidFill>
                  <a:srgbClr val="EBEBEB"/>
                </a:solidFill>
              </a:rPr>
              <a:t>MCPS graduates: Part-time Students 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9F33B405-D785-4738-B1C0-6A0AA5E982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4233DC0E-DE6C-4FB6-A529-51B162641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1000"/>
                </a:schemeClr>
              </a:gs>
              <a:gs pos="75000">
                <a:schemeClr val="accent5">
                  <a:alpha val="0"/>
                </a:schemeClr>
              </a:gs>
              <a:gs pos="36000">
                <a:schemeClr val="accent5"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3870477F-E451-4BC3-863F-0E2FC57288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8000"/>
                </a:schemeClr>
              </a:gs>
              <a:gs pos="72000">
                <a:schemeClr val="accent5">
                  <a:alpha val="0"/>
                </a:schemeClr>
              </a:gs>
              <a:gs pos="36000">
                <a:schemeClr val="accent5"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C2FBF9-C32F-064B-8584-E9840AAF43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802" y="1295400"/>
            <a:ext cx="3700879" cy="5016499"/>
          </a:xfrm>
        </p:spPr>
        <p:txBody>
          <a:bodyPr>
            <a:normAutofit fontScale="85000" lnSpcReduction="20000"/>
          </a:bodyPr>
          <a:lstStyle/>
          <a:p>
            <a:r>
              <a:rPr lang="en-US" sz="1700" b="1" dirty="0">
                <a:solidFill>
                  <a:srgbClr val="FFFFFF"/>
                </a:solidFill>
              </a:rPr>
              <a:t>Asian: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Drop in GPA (lower median - fell below 2)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12% decline in students in good standing (GPA&gt;=2)</a:t>
            </a:r>
          </a:p>
          <a:p>
            <a:r>
              <a:rPr lang="en-US" sz="1500" b="1" dirty="0">
                <a:solidFill>
                  <a:srgbClr val="FFFFFF"/>
                </a:solidFill>
              </a:rPr>
              <a:t>African American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Lower GPA (lower median -75% drop, lower Q3)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9.82 % decline in students in good standing (GPA&gt;=2)</a:t>
            </a:r>
          </a:p>
          <a:p>
            <a:r>
              <a:rPr lang="en-US" sz="1500" b="1" dirty="0">
                <a:solidFill>
                  <a:srgbClr val="FFFFFF"/>
                </a:solidFill>
              </a:rPr>
              <a:t>Hispanic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Performing better (higher median)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3.55 % increase in students in good standing (GPA&gt;=2)</a:t>
            </a:r>
          </a:p>
          <a:p>
            <a:r>
              <a:rPr lang="en-US" sz="1500" b="1" dirty="0">
                <a:solidFill>
                  <a:srgbClr val="FFFFFF"/>
                </a:solidFill>
              </a:rPr>
              <a:t>White: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Improvement in GPA (Median and Q1 higher)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6.9 % increase in students in Good standing (GPA &gt;=2)</a:t>
            </a:r>
          </a:p>
          <a:p>
            <a:endParaRPr lang="en-US" sz="1500" dirty="0">
              <a:solidFill>
                <a:srgbClr val="FFFFFF"/>
              </a:solidFill>
            </a:endParaRPr>
          </a:p>
          <a:p>
            <a:pPr marL="0" indent="0">
              <a:buNone/>
            </a:pPr>
            <a:endParaRPr lang="en-US" sz="1700" dirty="0">
              <a:solidFill>
                <a:srgbClr val="FFFFFF"/>
              </a:solidFill>
            </a:endParaRPr>
          </a:p>
          <a:p>
            <a:pPr marL="0" indent="0">
              <a:buNone/>
            </a:pPr>
            <a:endParaRPr lang="en-US" sz="1700" dirty="0">
              <a:solidFill>
                <a:srgbClr val="FFFFFF"/>
              </a:solidFill>
            </a:endParaRPr>
          </a:p>
          <a:p>
            <a:pPr marL="0" indent="0">
              <a:buNone/>
            </a:pPr>
            <a:endParaRPr lang="en-US" sz="1700" dirty="0">
              <a:solidFill>
                <a:srgbClr val="FFFFFF"/>
              </a:solidFill>
            </a:endParaRPr>
          </a:p>
          <a:p>
            <a:endParaRPr lang="en-US" sz="1700" dirty="0">
              <a:solidFill>
                <a:srgbClr val="FFFFFF"/>
              </a:solidFill>
            </a:endParaRPr>
          </a:p>
          <a:p>
            <a:endParaRPr lang="en-US" sz="1700" dirty="0">
              <a:solidFill>
                <a:srgbClr val="FFFFFF"/>
              </a:solidFill>
            </a:endParaRPr>
          </a:p>
        </p:txBody>
      </p:sp>
      <p:sp>
        <p:nvSpPr>
          <p:cNvPr id="58" name="Freeform 5">
            <a:extLst>
              <a:ext uri="{FF2B5EF4-FFF2-40B4-BE49-F238E27FC236}">
                <a16:creationId xmlns:a16="http://schemas.microsoft.com/office/drawing/2014/main" id="{B4A81DE1-E2BC-4A31-99EE-71350421B0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3140485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</p:sp>
      <p:pic>
        <p:nvPicPr>
          <p:cNvPr id="8" name="Picture 7" descr="Box and whisker chart&#10;&#10;Description automatically generated with medium confidence">
            <a:extLst>
              <a:ext uri="{FF2B5EF4-FFF2-40B4-BE49-F238E27FC236}">
                <a16:creationId xmlns:a16="http://schemas.microsoft.com/office/drawing/2014/main" id="{3DA1351D-A5AE-4842-B7BA-822FB98EAD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8576" y="1160733"/>
            <a:ext cx="7803424" cy="4754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5519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6BF28-8E6D-6448-A77B-08A09BF769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FFFFFF"/>
                </a:solidFill>
              </a:rPr>
              <a:t>MCPS Students : Summary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C2FBF9-C32F-064B-8584-E9840AAF43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3588" y="1849582"/>
            <a:ext cx="9771017" cy="479020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r>
              <a:rPr lang="en-US" b="1" dirty="0"/>
              <a:t>Part-time students have been affected more than full-time students.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b="1" dirty="0"/>
              <a:t>Full-time students:</a:t>
            </a:r>
          </a:p>
          <a:p>
            <a:pPr marL="685800" lvl="1"/>
            <a:r>
              <a:rPr lang="en-US" dirty="0"/>
              <a:t>Asian students negatively impacted</a:t>
            </a:r>
          </a:p>
          <a:p>
            <a:pPr marL="685800" lvl="1"/>
            <a:r>
              <a:rPr lang="en-US" dirty="0"/>
              <a:t>African American, White and Hispanic students performing better.</a:t>
            </a:r>
          </a:p>
          <a:p>
            <a:pPr marL="400050" lvl="1" indent="0">
              <a:buNone/>
            </a:pPr>
            <a:r>
              <a:rPr lang="en-US" dirty="0"/>
              <a:t>(attempting more hours, earning more hours, GPA median same/ higher). </a:t>
            </a:r>
          </a:p>
          <a:p>
            <a:pPr marL="400050" lvl="1" indent="0">
              <a:buNone/>
            </a:pPr>
            <a:endParaRPr lang="en-US" dirty="0"/>
          </a:p>
          <a:p>
            <a:pPr marL="285750"/>
            <a:r>
              <a:rPr lang="en-US" b="1" dirty="0"/>
              <a:t>Part-time students:</a:t>
            </a:r>
          </a:p>
          <a:p>
            <a:pPr marL="685800" lvl="1"/>
            <a:r>
              <a:rPr lang="en-US" dirty="0"/>
              <a:t>Asian and African students negatively impacted (earning less hours, lower GPAs)</a:t>
            </a:r>
          </a:p>
          <a:p>
            <a:pPr marL="685800" lvl="1"/>
            <a:r>
              <a:rPr lang="en-US" dirty="0"/>
              <a:t>Hispanic and White students performing better (earning more hours, higher GPAs)</a:t>
            </a:r>
          </a:p>
          <a:p>
            <a:pPr marL="400050" lvl="1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07704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6BF28-8E6D-6448-A77B-08A09BF769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FFFFFF"/>
                </a:solidFill>
              </a:rPr>
              <a:t>Acknowledgements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C2FBF9-C32F-064B-8584-E9840AAF43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3588" y="1849582"/>
            <a:ext cx="9771017" cy="479020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Professor Michael </a:t>
            </a:r>
            <a:r>
              <a:rPr lang="en-US" dirty="0" err="1"/>
              <a:t>Iapalucci</a:t>
            </a:r>
            <a:endParaRPr lang="en-US" dirty="0"/>
          </a:p>
          <a:p>
            <a:endParaRPr lang="en-US" dirty="0"/>
          </a:p>
          <a:p>
            <a:r>
              <a:rPr lang="en-US" dirty="0"/>
              <a:t>Professor John Hamman</a:t>
            </a:r>
          </a:p>
          <a:p>
            <a:endParaRPr lang="en-US" dirty="0"/>
          </a:p>
          <a:p>
            <a:r>
              <a:rPr lang="en-US" dirty="0"/>
              <a:t>Professor Rachel </a:t>
            </a:r>
            <a:r>
              <a:rPr lang="en-US" dirty="0" err="1"/>
              <a:t>Saidi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Professor </a:t>
            </a:r>
            <a:r>
              <a:rPr lang="en-US" dirty="0" err="1"/>
              <a:t>Abdirisak</a:t>
            </a:r>
            <a:r>
              <a:rPr lang="en-US" dirty="0"/>
              <a:t> Mohamed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55462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24E43EB-867C-4B35-9A5C-E435157C72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7C0F5DA-B59F-4F13-8BB8-FFD8F2C572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9CEA1DEC-CC9E-4776-9E08-048A15BFA6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3140485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CE399CF-F4B8-4832-A8CB-B93F6B1EF4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171964" y="-140866"/>
            <a:ext cx="6053670" cy="7139732"/>
          </a:xfrm>
          <a:custGeom>
            <a:avLst/>
            <a:gdLst>
              <a:gd name="connsiteX0" fmla="*/ 6053670 w 6053670"/>
              <a:gd name="connsiteY0" fmla="*/ 1098 h 7139732"/>
              <a:gd name="connsiteX1" fmla="*/ 6053670 w 6053670"/>
              <a:gd name="connsiteY1" fmla="*/ 1084479 h 7139732"/>
              <a:gd name="connsiteX2" fmla="*/ 6053670 w 6053670"/>
              <a:gd name="connsiteY2" fmla="*/ 1254558 h 7139732"/>
              <a:gd name="connsiteX3" fmla="*/ 6053670 w 6053670"/>
              <a:gd name="connsiteY3" fmla="*/ 7139732 h 7139732"/>
              <a:gd name="connsiteX4" fmla="*/ 0 w 6053670"/>
              <a:gd name="connsiteY4" fmla="*/ 7139732 h 7139732"/>
              <a:gd name="connsiteX5" fmla="*/ 0 w 6053670"/>
              <a:gd name="connsiteY5" fmla="*/ 1249853 h 7139732"/>
              <a:gd name="connsiteX6" fmla="*/ 0 w 6053670"/>
              <a:gd name="connsiteY6" fmla="*/ 1084479 h 7139732"/>
              <a:gd name="connsiteX7" fmla="*/ 0 w 6053670"/>
              <a:gd name="connsiteY7" fmla="*/ 0 h 7139732"/>
              <a:gd name="connsiteX8" fmla="*/ 35717 w 6053670"/>
              <a:gd name="connsiteY8" fmla="*/ 5488 h 7139732"/>
              <a:gd name="connsiteX9" fmla="*/ 140445 w 6053670"/>
              <a:gd name="connsiteY9" fmla="*/ 21641 h 7139732"/>
              <a:gd name="connsiteX10" fmla="*/ 216722 w 6053670"/>
              <a:gd name="connsiteY10" fmla="*/ 32932 h 7139732"/>
              <a:gd name="connsiteX11" fmla="*/ 307527 w 6053670"/>
              <a:gd name="connsiteY11" fmla="*/ 44850 h 7139732"/>
              <a:gd name="connsiteX12" fmla="*/ 415282 w 6053670"/>
              <a:gd name="connsiteY12" fmla="*/ 59121 h 7139732"/>
              <a:gd name="connsiteX13" fmla="*/ 534539 w 6053670"/>
              <a:gd name="connsiteY13" fmla="*/ 74175 h 7139732"/>
              <a:gd name="connsiteX14" fmla="*/ 668931 w 6053670"/>
              <a:gd name="connsiteY14" fmla="*/ 90014 h 7139732"/>
              <a:gd name="connsiteX15" fmla="*/ 815430 w 6053670"/>
              <a:gd name="connsiteY15" fmla="*/ 106794 h 7139732"/>
              <a:gd name="connsiteX16" fmla="*/ 974641 w 6053670"/>
              <a:gd name="connsiteY16" fmla="*/ 123574 h 7139732"/>
              <a:gd name="connsiteX17" fmla="*/ 1144144 w 6053670"/>
              <a:gd name="connsiteY17" fmla="*/ 140667 h 7139732"/>
              <a:gd name="connsiteX18" fmla="*/ 1326965 w 6053670"/>
              <a:gd name="connsiteY18" fmla="*/ 156506 h 7139732"/>
              <a:gd name="connsiteX19" fmla="*/ 1518261 w 6053670"/>
              <a:gd name="connsiteY19" fmla="*/ 171717 h 7139732"/>
              <a:gd name="connsiteX20" fmla="*/ 1720453 w 6053670"/>
              <a:gd name="connsiteY20" fmla="*/ 185518 h 7139732"/>
              <a:gd name="connsiteX21" fmla="*/ 1931121 w 6053670"/>
              <a:gd name="connsiteY21" fmla="*/ 198690 h 7139732"/>
              <a:gd name="connsiteX22" fmla="*/ 2150869 w 6053670"/>
              <a:gd name="connsiteY22" fmla="*/ 211079 h 7139732"/>
              <a:gd name="connsiteX23" fmla="*/ 2263467 w 6053670"/>
              <a:gd name="connsiteY23" fmla="*/ 215470 h 7139732"/>
              <a:gd name="connsiteX24" fmla="*/ 2378487 w 6053670"/>
              <a:gd name="connsiteY24" fmla="*/ 220332 h 7139732"/>
              <a:gd name="connsiteX25" fmla="*/ 2495323 w 6053670"/>
              <a:gd name="connsiteY25" fmla="*/ 224879 h 7139732"/>
              <a:gd name="connsiteX26" fmla="*/ 2612764 w 6053670"/>
              <a:gd name="connsiteY26" fmla="*/ 227859 h 7139732"/>
              <a:gd name="connsiteX27" fmla="*/ 2732627 w 6053670"/>
              <a:gd name="connsiteY27" fmla="*/ 230525 h 7139732"/>
              <a:gd name="connsiteX28" fmla="*/ 2853700 w 6053670"/>
              <a:gd name="connsiteY28" fmla="*/ 233348 h 7139732"/>
              <a:gd name="connsiteX29" fmla="*/ 2977195 w 6053670"/>
              <a:gd name="connsiteY29" fmla="*/ 235229 h 7139732"/>
              <a:gd name="connsiteX30" fmla="*/ 3101901 w 6053670"/>
              <a:gd name="connsiteY30" fmla="*/ 235229 h 7139732"/>
              <a:gd name="connsiteX31" fmla="*/ 3227817 w 6053670"/>
              <a:gd name="connsiteY31" fmla="*/ 236170 h 7139732"/>
              <a:gd name="connsiteX32" fmla="*/ 3354944 w 6053670"/>
              <a:gd name="connsiteY32" fmla="*/ 235229 h 7139732"/>
              <a:gd name="connsiteX33" fmla="*/ 3483887 w 6053670"/>
              <a:gd name="connsiteY33" fmla="*/ 233348 h 7139732"/>
              <a:gd name="connsiteX34" fmla="*/ 3612830 w 6053670"/>
              <a:gd name="connsiteY34" fmla="*/ 231623 h 7139732"/>
              <a:gd name="connsiteX35" fmla="*/ 3743590 w 6053670"/>
              <a:gd name="connsiteY35" fmla="*/ 227859 h 7139732"/>
              <a:gd name="connsiteX36" fmla="*/ 3875560 w 6053670"/>
              <a:gd name="connsiteY36" fmla="*/ 223938 h 7139732"/>
              <a:gd name="connsiteX37" fmla="*/ 4007530 w 6053670"/>
              <a:gd name="connsiteY37" fmla="*/ 219391 h 7139732"/>
              <a:gd name="connsiteX38" fmla="*/ 4140710 w 6053670"/>
              <a:gd name="connsiteY38" fmla="*/ 212961 h 7139732"/>
              <a:gd name="connsiteX39" fmla="*/ 4275102 w 6053670"/>
              <a:gd name="connsiteY39" fmla="*/ 205277 h 7139732"/>
              <a:gd name="connsiteX40" fmla="*/ 4410098 w 6053670"/>
              <a:gd name="connsiteY40" fmla="*/ 197907 h 7139732"/>
              <a:gd name="connsiteX41" fmla="*/ 4545096 w 6053670"/>
              <a:gd name="connsiteY41" fmla="*/ 188498 h 7139732"/>
              <a:gd name="connsiteX42" fmla="*/ 4681909 w 6053670"/>
              <a:gd name="connsiteY42" fmla="*/ 177207 h 7139732"/>
              <a:gd name="connsiteX43" fmla="*/ 4816905 w 6053670"/>
              <a:gd name="connsiteY43" fmla="*/ 165916 h 7139732"/>
              <a:gd name="connsiteX44" fmla="*/ 4954323 w 6053670"/>
              <a:gd name="connsiteY44" fmla="*/ 152899 h 7139732"/>
              <a:gd name="connsiteX45" fmla="*/ 5092347 w 6053670"/>
              <a:gd name="connsiteY45" fmla="*/ 138629 h 7139732"/>
              <a:gd name="connsiteX46" fmla="*/ 5228555 w 6053670"/>
              <a:gd name="connsiteY46" fmla="*/ 123574 h 7139732"/>
              <a:gd name="connsiteX47" fmla="*/ 5366578 w 6053670"/>
              <a:gd name="connsiteY47" fmla="*/ 106010 h 7139732"/>
              <a:gd name="connsiteX48" fmla="*/ 5503997 w 6053670"/>
              <a:gd name="connsiteY48" fmla="*/ 87192 h 7139732"/>
              <a:gd name="connsiteX49" fmla="*/ 5642020 w 6053670"/>
              <a:gd name="connsiteY49" fmla="*/ 68530 h 7139732"/>
              <a:gd name="connsiteX50" fmla="*/ 5779438 w 6053670"/>
              <a:gd name="connsiteY50" fmla="*/ 46733 h 7139732"/>
              <a:gd name="connsiteX51" fmla="*/ 5916251 w 6053670"/>
              <a:gd name="connsiteY51" fmla="*/ 24464 h 7139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053670" h="7139732">
                <a:moveTo>
                  <a:pt x="6053670" y="1098"/>
                </a:moveTo>
                <a:lnTo>
                  <a:pt x="6053670" y="1084479"/>
                </a:lnTo>
                <a:lnTo>
                  <a:pt x="6053670" y="1254558"/>
                </a:lnTo>
                <a:lnTo>
                  <a:pt x="6053670" y="7139732"/>
                </a:lnTo>
                <a:lnTo>
                  <a:pt x="0" y="7139732"/>
                </a:lnTo>
                <a:lnTo>
                  <a:pt x="0" y="1249853"/>
                </a:lnTo>
                <a:lnTo>
                  <a:pt x="0" y="1084479"/>
                </a:lnTo>
                <a:lnTo>
                  <a:pt x="0" y="0"/>
                </a:lnTo>
                <a:lnTo>
                  <a:pt x="35717" y="5488"/>
                </a:lnTo>
                <a:lnTo>
                  <a:pt x="140445" y="21641"/>
                </a:lnTo>
                <a:lnTo>
                  <a:pt x="216722" y="32932"/>
                </a:lnTo>
                <a:lnTo>
                  <a:pt x="307527" y="44850"/>
                </a:lnTo>
                <a:lnTo>
                  <a:pt x="415282" y="59121"/>
                </a:lnTo>
                <a:lnTo>
                  <a:pt x="534539" y="74175"/>
                </a:lnTo>
                <a:lnTo>
                  <a:pt x="668931" y="90014"/>
                </a:lnTo>
                <a:lnTo>
                  <a:pt x="815430" y="106794"/>
                </a:lnTo>
                <a:lnTo>
                  <a:pt x="974641" y="123574"/>
                </a:lnTo>
                <a:lnTo>
                  <a:pt x="1144144" y="140667"/>
                </a:lnTo>
                <a:lnTo>
                  <a:pt x="1326965" y="156506"/>
                </a:lnTo>
                <a:lnTo>
                  <a:pt x="1518261" y="171717"/>
                </a:lnTo>
                <a:lnTo>
                  <a:pt x="1720453" y="185518"/>
                </a:lnTo>
                <a:lnTo>
                  <a:pt x="1931121" y="198690"/>
                </a:lnTo>
                <a:lnTo>
                  <a:pt x="2150869" y="211079"/>
                </a:lnTo>
                <a:lnTo>
                  <a:pt x="2263467" y="215470"/>
                </a:lnTo>
                <a:lnTo>
                  <a:pt x="2378487" y="220332"/>
                </a:lnTo>
                <a:lnTo>
                  <a:pt x="2495323" y="224879"/>
                </a:lnTo>
                <a:lnTo>
                  <a:pt x="2612764" y="227859"/>
                </a:lnTo>
                <a:lnTo>
                  <a:pt x="2732627" y="230525"/>
                </a:lnTo>
                <a:lnTo>
                  <a:pt x="2853700" y="233348"/>
                </a:lnTo>
                <a:lnTo>
                  <a:pt x="2977195" y="235229"/>
                </a:lnTo>
                <a:lnTo>
                  <a:pt x="3101901" y="235229"/>
                </a:lnTo>
                <a:lnTo>
                  <a:pt x="3227817" y="236170"/>
                </a:lnTo>
                <a:lnTo>
                  <a:pt x="3354944" y="235229"/>
                </a:lnTo>
                <a:lnTo>
                  <a:pt x="3483887" y="233348"/>
                </a:lnTo>
                <a:lnTo>
                  <a:pt x="3612830" y="231623"/>
                </a:lnTo>
                <a:lnTo>
                  <a:pt x="3743590" y="227859"/>
                </a:lnTo>
                <a:lnTo>
                  <a:pt x="3875560" y="223938"/>
                </a:lnTo>
                <a:lnTo>
                  <a:pt x="4007530" y="219391"/>
                </a:lnTo>
                <a:lnTo>
                  <a:pt x="4140710" y="212961"/>
                </a:lnTo>
                <a:lnTo>
                  <a:pt x="4275102" y="205277"/>
                </a:lnTo>
                <a:lnTo>
                  <a:pt x="4410098" y="197907"/>
                </a:lnTo>
                <a:lnTo>
                  <a:pt x="4545096" y="188498"/>
                </a:lnTo>
                <a:lnTo>
                  <a:pt x="4681909" y="177207"/>
                </a:lnTo>
                <a:lnTo>
                  <a:pt x="4816905" y="165916"/>
                </a:lnTo>
                <a:lnTo>
                  <a:pt x="4954323" y="152899"/>
                </a:lnTo>
                <a:lnTo>
                  <a:pt x="5092347" y="138629"/>
                </a:lnTo>
                <a:lnTo>
                  <a:pt x="5228555" y="123574"/>
                </a:lnTo>
                <a:lnTo>
                  <a:pt x="5366578" y="106010"/>
                </a:lnTo>
                <a:lnTo>
                  <a:pt x="5503997" y="87192"/>
                </a:lnTo>
                <a:lnTo>
                  <a:pt x="5642020" y="68530"/>
                </a:lnTo>
                <a:lnTo>
                  <a:pt x="5779438" y="46733"/>
                </a:lnTo>
                <a:lnTo>
                  <a:pt x="5916251" y="2446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16" name="Freeform 5">
            <a:extLst>
              <a:ext uri="{FF2B5EF4-FFF2-40B4-BE49-F238E27FC236}">
                <a16:creationId xmlns:a16="http://schemas.microsoft.com/office/drawing/2014/main" id="{1F23E73A-FDC8-462C-83C1-3AA8961449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6C2DCD-1BAC-5344-AB59-496368EE7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4087" y="1130603"/>
            <a:ext cx="3342442" cy="4596794"/>
          </a:xfrm>
        </p:spPr>
        <p:txBody>
          <a:bodyPr anchor="ctr">
            <a:normAutofit/>
          </a:bodyPr>
          <a:lstStyle/>
          <a:p>
            <a:r>
              <a:rPr lang="en-US" sz="3200" b="1">
                <a:solidFill>
                  <a:srgbClr val="EBEBEB"/>
                </a:solidFill>
              </a:rPr>
              <a:t>Research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87558B-F70D-464E-9706-F6E7C4223F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0077" y="437513"/>
            <a:ext cx="5502614" cy="5954325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endParaRPr lang="en-US" sz="2000" dirty="0"/>
          </a:p>
          <a:p>
            <a:pPr>
              <a:lnSpc>
                <a:spcPct val="90000"/>
              </a:lnSpc>
            </a:pPr>
            <a:r>
              <a:rPr lang="en-US" sz="2000" dirty="0"/>
              <a:t>Who’s here? Who’s not here?</a:t>
            </a:r>
          </a:p>
          <a:p>
            <a:pPr marL="0" indent="0">
              <a:lnSpc>
                <a:spcPct val="90000"/>
              </a:lnSpc>
              <a:buNone/>
            </a:pPr>
            <a:endParaRPr lang="en-US" sz="2000" dirty="0"/>
          </a:p>
          <a:p>
            <a:pPr>
              <a:lnSpc>
                <a:spcPct val="90000"/>
              </a:lnSpc>
            </a:pPr>
            <a:r>
              <a:rPr lang="en-US" sz="2000" dirty="0"/>
              <a:t>Are some majors more popular or less popular?</a:t>
            </a:r>
          </a:p>
          <a:p>
            <a:pPr>
              <a:lnSpc>
                <a:spcPct val="90000"/>
              </a:lnSpc>
            </a:pPr>
            <a:endParaRPr lang="en-US" sz="2000" dirty="0"/>
          </a:p>
          <a:p>
            <a:pPr>
              <a:lnSpc>
                <a:spcPct val="90000"/>
              </a:lnSpc>
            </a:pPr>
            <a:r>
              <a:rPr lang="en-US" sz="2000" dirty="0"/>
              <a:t>Are students taking more or less courses? </a:t>
            </a:r>
          </a:p>
          <a:p>
            <a:pPr>
              <a:lnSpc>
                <a:spcPct val="90000"/>
              </a:lnSpc>
            </a:pPr>
            <a:endParaRPr lang="en-US" sz="2000" dirty="0"/>
          </a:p>
          <a:p>
            <a:pPr>
              <a:lnSpc>
                <a:spcPct val="90000"/>
              </a:lnSpc>
            </a:pPr>
            <a:r>
              <a:rPr lang="en-US" sz="2000" dirty="0"/>
              <a:t>Are students earning more or less credits?</a:t>
            </a:r>
          </a:p>
          <a:p>
            <a:pPr>
              <a:lnSpc>
                <a:spcPct val="90000"/>
              </a:lnSpc>
            </a:pPr>
            <a:endParaRPr lang="en-US" sz="2000" dirty="0"/>
          </a:p>
          <a:p>
            <a:pPr>
              <a:lnSpc>
                <a:spcPct val="90000"/>
              </a:lnSpc>
            </a:pPr>
            <a:r>
              <a:rPr lang="en-US" sz="2000" dirty="0"/>
              <a:t>How are students performing?</a:t>
            </a:r>
          </a:p>
          <a:p>
            <a:pPr>
              <a:lnSpc>
                <a:spcPct val="90000"/>
              </a:lnSpc>
            </a:pPr>
            <a:endParaRPr lang="en-US" sz="2000" dirty="0"/>
          </a:p>
          <a:p>
            <a:pPr>
              <a:lnSpc>
                <a:spcPct val="90000"/>
              </a:lnSpc>
            </a:pPr>
            <a:r>
              <a:rPr lang="en-US" sz="2000" dirty="0"/>
              <a:t>Are certain subgroups of the student population affected more than others?</a:t>
            </a:r>
          </a:p>
          <a:p>
            <a:pPr>
              <a:lnSpc>
                <a:spcPct val="90000"/>
              </a:lnSpc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1582763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324E43EB-867C-4B35-9A5C-E435157C72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7C0F5DA-B59F-4F13-8BB8-FFD8F2C572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2" name="Freeform 5">
            <a:extLst>
              <a:ext uri="{FF2B5EF4-FFF2-40B4-BE49-F238E27FC236}">
                <a16:creationId xmlns:a16="http://schemas.microsoft.com/office/drawing/2014/main" id="{9CEA1DEC-CC9E-4776-9E08-048A15BFA6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3140485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9CE399CF-F4B8-4832-A8CB-B93F6B1EF4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171964" y="-140866"/>
            <a:ext cx="6053670" cy="7139732"/>
          </a:xfrm>
          <a:custGeom>
            <a:avLst/>
            <a:gdLst>
              <a:gd name="connsiteX0" fmla="*/ 6053670 w 6053670"/>
              <a:gd name="connsiteY0" fmla="*/ 1098 h 7139732"/>
              <a:gd name="connsiteX1" fmla="*/ 6053670 w 6053670"/>
              <a:gd name="connsiteY1" fmla="*/ 1084479 h 7139732"/>
              <a:gd name="connsiteX2" fmla="*/ 6053670 w 6053670"/>
              <a:gd name="connsiteY2" fmla="*/ 1254558 h 7139732"/>
              <a:gd name="connsiteX3" fmla="*/ 6053670 w 6053670"/>
              <a:gd name="connsiteY3" fmla="*/ 7139732 h 7139732"/>
              <a:gd name="connsiteX4" fmla="*/ 0 w 6053670"/>
              <a:gd name="connsiteY4" fmla="*/ 7139732 h 7139732"/>
              <a:gd name="connsiteX5" fmla="*/ 0 w 6053670"/>
              <a:gd name="connsiteY5" fmla="*/ 1249853 h 7139732"/>
              <a:gd name="connsiteX6" fmla="*/ 0 w 6053670"/>
              <a:gd name="connsiteY6" fmla="*/ 1084479 h 7139732"/>
              <a:gd name="connsiteX7" fmla="*/ 0 w 6053670"/>
              <a:gd name="connsiteY7" fmla="*/ 0 h 7139732"/>
              <a:gd name="connsiteX8" fmla="*/ 35717 w 6053670"/>
              <a:gd name="connsiteY8" fmla="*/ 5488 h 7139732"/>
              <a:gd name="connsiteX9" fmla="*/ 140445 w 6053670"/>
              <a:gd name="connsiteY9" fmla="*/ 21641 h 7139732"/>
              <a:gd name="connsiteX10" fmla="*/ 216722 w 6053670"/>
              <a:gd name="connsiteY10" fmla="*/ 32932 h 7139732"/>
              <a:gd name="connsiteX11" fmla="*/ 307527 w 6053670"/>
              <a:gd name="connsiteY11" fmla="*/ 44850 h 7139732"/>
              <a:gd name="connsiteX12" fmla="*/ 415282 w 6053670"/>
              <a:gd name="connsiteY12" fmla="*/ 59121 h 7139732"/>
              <a:gd name="connsiteX13" fmla="*/ 534539 w 6053670"/>
              <a:gd name="connsiteY13" fmla="*/ 74175 h 7139732"/>
              <a:gd name="connsiteX14" fmla="*/ 668931 w 6053670"/>
              <a:gd name="connsiteY14" fmla="*/ 90014 h 7139732"/>
              <a:gd name="connsiteX15" fmla="*/ 815430 w 6053670"/>
              <a:gd name="connsiteY15" fmla="*/ 106794 h 7139732"/>
              <a:gd name="connsiteX16" fmla="*/ 974641 w 6053670"/>
              <a:gd name="connsiteY16" fmla="*/ 123574 h 7139732"/>
              <a:gd name="connsiteX17" fmla="*/ 1144144 w 6053670"/>
              <a:gd name="connsiteY17" fmla="*/ 140667 h 7139732"/>
              <a:gd name="connsiteX18" fmla="*/ 1326965 w 6053670"/>
              <a:gd name="connsiteY18" fmla="*/ 156506 h 7139732"/>
              <a:gd name="connsiteX19" fmla="*/ 1518261 w 6053670"/>
              <a:gd name="connsiteY19" fmla="*/ 171717 h 7139732"/>
              <a:gd name="connsiteX20" fmla="*/ 1720453 w 6053670"/>
              <a:gd name="connsiteY20" fmla="*/ 185518 h 7139732"/>
              <a:gd name="connsiteX21" fmla="*/ 1931121 w 6053670"/>
              <a:gd name="connsiteY21" fmla="*/ 198690 h 7139732"/>
              <a:gd name="connsiteX22" fmla="*/ 2150869 w 6053670"/>
              <a:gd name="connsiteY22" fmla="*/ 211079 h 7139732"/>
              <a:gd name="connsiteX23" fmla="*/ 2263467 w 6053670"/>
              <a:gd name="connsiteY23" fmla="*/ 215470 h 7139732"/>
              <a:gd name="connsiteX24" fmla="*/ 2378487 w 6053670"/>
              <a:gd name="connsiteY24" fmla="*/ 220332 h 7139732"/>
              <a:gd name="connsiteX25" fmla="*/ 2495323 w 6053670"/>
              <a:gd name="connsiteY25" fmla="*/ 224879 h 7139732"/>
              <a:gd name="connsiteX26" fmla="*/ 2612764 w 6053670"/>
              <a:gd name="connsiteY26" fmla="*/ 227859 h 7139732"/>
              <a:gd name="connsiteX27" fmla="*/ 2732627 w 6053670"/>
              <a:gd name="connsiteY27" fmla="*/ 230525 h 7139732"/>
              <a:gd name="connsiteX28" fmla="*/ 2853700 w 6053670"/>
              <a:gd name="connsiteY28" fmla="*/ 233348 h 7139732"/>
              <a:gd name="connsiteX29" fmla="*/ 2977195 w 6053670"/>
              <a:gd name="connsiteY29" fmla="*/ 235229 h 7139732"/>
              <a:gd name="connsiteX30" fmla="*/ 3101901 w 6053670"/>
              <a:gd name="connsiteY30" fmla="*/ 235229 h 7139732"/>
              <a:gd name="connsiteX31" fmla="*/ 3227817 w 6053670"/>
              <a:gd name="connsiteY31" fmla="*/ 236170 h 7139732"/>
              <a:gd name="connsiteX32" fmla="*/ 3354944 w 6053670"/>
              <a:gd name="connsiteY32" fmla="*/ 235229 h 7139732"/>
              <a:gd name="connsiteX33" fmla="*/ 3483887 w 6053670"/>
              <a:gd name="connsiteY33" fmla="*/ 233348 h 7139732"/>
              <a:gd name="connsiteX34" fmla="*/ 3612830 w 6053670"/>
              <a:gd name="connsiteY34" fmla="*/ 231623 h 7139732"/>
              <a:gd name="connsiteX35" fmla="*/ 3743590 w 6053670"/>
              <a:gd name="connsiteY35" fmla="*/ 227859 h 7139732"/>
              <a:gd name="connsiteX36" fmla="*/ 3875560 w 6053670"/>
              <a:gd name="connsiteY36" fmla="*/ 223938 h 7139732"/>
              <a:gd name="connsiteX37" fmla="*/ 4007530 w 6053670"/>
              <a:gd name="connsiteY37" fmla="*/ 219391 h 7139732"/>
              <a:gd name="connsiteX38" fmla="*/ 4140710 w 6053670"/>
              <a:gd name="connsiteY38" fmla="*/ 212961 h 7139732"/>
              <a:gd name="connsiteX39" fmla="*/ 4275102 w 6053670"/>
              <a:gd name="connsiteY39" fmla="*/ 205277 h 7139732"/>
              <a:gd name="connsiteX40" fmla="*/ 4410098 w 6053670"/>
              <a:gd name="connsiteY40" fmla="*/ 197907 h 7139732"/>
              <a:gd name="connsiteX41" fmla="*/ 4545096 w 6053670"/>
              <a:gd name="connsiteY41" fmla="*/ 188498 h 7139732"/>
              <a:gd name="connsiteX42" fmla="*/ 4681909 w 6053670"/>
              <a:gd name="connsiteY42" fmla="*/ 177207 h 7139732"/>
              <a:gd name="connsiteX43" fmla="*/ 4816905 w 6053670"/>
              <a:gd name="connsiteY43" fmla="*/ 165916 h 7139732"/>
              <a:gd name="connsiteX44" fmla="*/ 4954323 w 6053670"/>
              <a:gd name="connsiteY44" fmla="*/ 152899 h 7139732"/>
              <a:gd name="connsiteX45" fmla="*/ 5092347 w 6053670"/>
              <a:gd name="connsiteY45" fmla="*/ 138629 h 7139732"/>
              <a:gd name="connsiteX46" fmla="*/ 5228555 w 6053670"/>
              <a:gd name="connsiteY46" fmla="*/ 123574 h 7139732"/>
              <a:gd name="connsiteX47" fmla="*/ 5366578 w 6053670"/>
              <a:gd name="connsiteY47" fmla="*/ 106010 h 7139732"/>
              <a:gd name="connsiteX48" fmla="*/ 5503997 w 6053670"/>
              <a:gd name="connsiteY48" fmla="*/ 87192 h 7139732"/>
              <a:gd name="connsiteX49" fmla="*/ 5642020 w 6053670"/>
              <a:gd name="connsiteY49" fmla="*/ 68530 h 7139732"/>
              <a:gd name="connsiteX50" fmla="*/ 5779438 w 6053670"/>
              <a:gd name="connsiteY50" fmla="*/ 46733 h 7139732"/>
              <a:gd name="connsiteX51" fmla="*/ 5916251 w 6053670"/>
              <a:gd name="connsiteY51" fmla="*/ 24464 h 7139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053670" h="7139732">
                <a:moveTo>
                  <a:pt x="6053670" y="1098"/>
                </a:moveTo>
                <a:lnTo>
                  <a:pt x="6053670" y="1084479"/>
                </a:lnTo>
                <a:lnTo>
                  <a:pt x="6053670" y="1254558"/>
                </a:lnTo>
                <a:lnTo>
                  <a:pt x="6053670" y="7139732"/>
                </a:lnTo>
                <a:lnTo>
                  <a:pt x="0" y="7139732"/>
                </a:lnTo>
                <a:lnTo>
                  <a:pt x="0" y="1249853"/>
                </a:lnTo>
                <a:lnTo>
                  <a:pt x="0" y="1084479"/>
                </a:lnTo>
                <a:lnTo>
                  <a:pt x="0" y="0"/>
                </a:lnTo>
                <a:lnTo>
                  <a:pt x="35717" y="5488"/>
                </a:lnTo>
                <a:lnTo>
                  <a:pt x="140445" y="21641"/>
                </a:lnTo>
                <a:lnTo>
                  <a:pt x="216722" y="32932"/>
                </a:lnTo>
                <a:lnTo>
                  <a:pt x="307527" y="44850"/>
                </a:lnTo>
                <a:lnTo>
                  <a:pt x="415282" y="59121"/>
                </a:lnTo>
                <a:lnTo>
                  <a:pt x="534539" y="74175"/>
                </a:lnTo>
                <a:lnTo>
                  <a:pt x="668931" y="90014"/>
                </a:lnTo>
                <a:lnTo>
                  <a:pt x="815430" y="106794"/>
                </a:lnTo>
                <a:lnTo>
                  <a:pt x="974641" y="123574"/>
                </a:lnTo>
                <a:lnTo>
                  <a:pt x="1144144" y="140667"/>
                </a:lnTo>
                <a:lnTo>
                  <a:pt x="1326965" y="156506"/>
                </a:lnTo>
                <a:lnTo>
                  <a:pt x="1518261" y="171717"/>
                </a:lnTo>
                <a:lnTo>
                  <a:pt x="1720453" y="185518"/>
                </a:lnTo>
                <a:lnTo>
                  <a:pt x="1931121" y="198690"/>
                </a:lnTo>
                <a:lnTo>
                  <a:pt x="2150869" y="211079"/>
                </a:lnTo>
                <a:lnTo>
                  <a:pt x="2263467" y="215470"/>
                </a:lnTo>
                <a:lnTo>
                  <a:pt x="2378487" y="220332"/>
                </a:lnTo>
                <a:lnTo>
                  <a:pt x="2495323" y="224879"/>
                </a:lnTo>
                <a:lnTo>
                  <a:pt x="2612764" y="227859"/>
                </a:lnTo>
                <a:lnTo>
                  <a:pt x="2732627" y="230525"/>
                </a:lnTo>
                <a:lnTo>
                  <a:pt x="2853700" y="233348"/>
                </a:lnTo>
                <a:lnTo>
                  <a:pt x="2977195" y="235229"/>
                </a:lnTo>
                <a:lnTo>
                  <a:pt x="3101901" y="235229"/>
                </a:lnTo>
                <a:lnTo>
                  <a:pt x="3227817" y="236170"/>
                </a:lnTo>
                <a:lnTo>
                  <a:pt x="3354944" y="235229"/>
                </a:lnTo>
                <a:lnTo>
                  <a:pt x="3483887" y="233348"/>
                </a:lnTo>
                <a:lnTo>
                  <a:pt x="3612830" y="231623"/>
                </a:lnTo>
                <a:lnTo>
                  <a:pt x="3743590" y="227859"/>
                </a:lnTo>
                <a:lnTo>
                  <a:pt x="3875560" y="223938"/>
                </a:lnTo>
                <a:lnTo>
                  <a:pt x="4007530" y="219391"/>
                </a:lnTo>
                <a:lnTo>
                  <a:pt x="4140710" y="212961"/>
                </a:lnTo>
                <a:lnTo>
                  <a:pt x="4275102" y="205277"/>
                </a:lnTo>
                <a:lnTo>
                  <a:pt x="4410098" y="197907"/>
                </a:lnTo>
                <a:lnTo>
                  <a:pt x="4545096" y="188498"/>
                </a:lnTo>
                <a:lnTo>
                  <a:pt x="4681909" y="177207"/>
                </a:lnTo>
                <a:lnTo>
                  <a:pt x="4816905" y="165916"/>
                </a:lnTo>
                <a:lnTo>
                  <a:pt x="4954323" y="152899"/>
                </a:lnTo>
                <a:lnTo>
                  <a:pt x="5092347" y="138629"/>
                </a:lnTo>
                <a:lnTo>
                  <a:pt x="5228555" y="123574"/>
                </a:lnTo>
                <a:lnTo>
                  <a:pt x="5366578" y="106010"/>
                </a:lnTo>
                <a:lnTo>
                  <a:pt x="5503997" y="87192"/>
                </a:lnTo>
                <a:lnTo>
                  <a:pt x="5642020" y="68530"/>
                </a:lnTo>
                <a:lnTo>
                  <a:pt x="5779438" y="46733"/>
                </a:lnTo>
                <a:lnTo>
                  <a:pt x="5916251" y="2446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36" name="Freeform 5">
            <a:extLst>
              <a:ext uri="{FF2B5EF4-FFF2-40B4-BE49-F238E27FC236}">
                <a16:creationId xmlns:a16="http://schemas.microsoft.com/office/drawing/2014/main" id="{1F23E73A-FDC8-462C-83C1-3AA8961449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6C2DCD-1BAC-5344-AB59-496368EE7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4087" y="1130603"/>
            <a:ext cx="3342442" cy="4596794"/>
          </a:xfrm>
        </p:spPr>
        <p:txBody>
          <a:bodyPr anchor="ctr">
            <a:normAutofit/>
          </a:bodyPr>
          <a:lstStyle/>
          <a:p>
            <a:r>
              <a:rPr lang="en-US" sz="3200" b="1">
                <a:solidFill>
                  <a:srgbClr val="EBEBEB"/>
                </a:solidFill>
              </a:rPr>
              <a:t>The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87558B-F70D-464E-9706-F6E7C4223F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0077" y="437513"/>
            <a:ext cx="6478588" cy="5954325"/>
          </a:xfrm>
        </p:spPr>
        <p:txBody>
          <a:bodyPr anchor="ctr">
            <a:normAutofit/>
          </a:bodyPr>
          <a:lstStyle/>
          <a:p>
            <a:r>
              <a:rPr lang="en-US" sz="2000" b="1" dirty="0"/>
              <a:t>Montgomery College Student Data</a:t>
            </a:r>
          </a:p>
          <a:p>
            <a:pPr marL="0" indent="0">
              <a:buNone/>
            </a:pPr>
            <a:r>
              <a:rPr lang="en-US" sz="2000" dirty="0"/>
              <a:t>     Source:   Professor John Hamman,          			  		 Chief Analytics and Insights Officer              			 Montgomery College</a:t>
            </a:r>
          </a:p>
          <a:p>
            <a:pPr marL="0" indent="0">
              <a:buNone/>
            </a:pPr>
            <a:r>
              <a:rPr lang="en-US" sz="2000" dirty="0"/>
              <a:t>	</a:t>
            </a:r>
          </a:p>
          <a:p>
            <a:r>
              <a:rPr lang="en-US" sz="2000" b="1" dirty="0"/>
              <a:t>List of High Schools in Montgomery County</a:t>
            </a:r>
          </a:p>
          <a:p>
            <a:pPr marL="0" indent="0">
              <a:buNone/>
            </a:pPr>
            <a:r>
              <a:rPr lang="en-US" sz="2000" dirty="0"/>
              <a:t>      Source:   </a:t>
            </a:r>
            <a:r>
              <a:rPr lang="en-US" sz="2000" dirty="0" err="1"/>
              <a:t>dataMontgomery</a:t>
            </a:r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119558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C2DCD-1BAC-5344-AB59-496368EE7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Terminology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87558B-F70D-464E-9706-F6E7C4223F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421083"/>
            <a:ext cx="8825659" cy="3969326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/>
              <a:t>Freshman Cohort: </a:t>
            </a:r>
            <a:r>
              <a:rPr lang="en-US" dirty="0"/>
              <a:t>No prior tertiary Education. Start first degree in Fall Semester. </a:t>
            </a:r>
          </a:p>
          <a:p>
            <a:pPr marL="0" indent="0">
              <a:buNone/>
            </a:pPr>
            <a:r>
              <a:rPr lang="en-US" dirty="0"/>
              <a:t>               No prior college credits, may have AP credits from High School.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b="1" dirty="0"/>
              <a:t>Term Year:  </a:t>
            </a:r>
            <a:r>
              <a:rPr lang="en-US" dirty="0"/>
              <a:t>The Fall 2020 cohort is classified as term year 2021. </a:t>
            </a:r>
          </a:p>
          <a:p>
            <a:pPr marL="0" indent="0">
              <a:buNone/>
            </a:pPr>
            <a:r>
              <a:rPr lang="en-US" dirty="0"/>
              <a:t>                          The Fall 2019 cohort is classified as term year 2020.</a:t>
            </a:r>
          </a:p>
          <a:p>
            <a:endParaRPr lang="en-US" b="1" dirty="0"/>
          </a:p>
          <a:p>
            <a:r>
              <a:rPr lang="en-US" b="1" dirty="0"/>
              <a:t>Hours Attempted: </a:t>
            </a:r>
            <a:r>
              <a:rPr lang="en-US" dirty="0"/>
              <a:t>Includes both credit and non-credit hours attempted.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b="1" dirty="0"/>
              <a:t>Hours Earned: </a:t>
            </a:r>
            <a:r>
              <a:rPr lang="en-US" dirty="0"/>
              <a:t>Credit hours earned. AP credits are reported in first semester.</a:t>
            </a:r>
          </a:p>
          <a:p>
            <a:endParaRPr lang="en-US" dirty="0"/>
          </a:p>
          <a:p>
            <a:r>
              <a:rPr lang="en-US" b="1" dirty="0"/>
              <a:t>Full time or Part time : </a:t>
            </a:r>
            <a:r>
              <a:rPr lang="en-US" dirty="0"/>
              <a:t>Based on students intended enrollment as specified in 					     admissions application form. </a:t>
            </a:r>
            <a:endParaRPr lang="en-US" sz="14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90383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C2DCD-1BAC-5344-AB59-496368EE7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Who’s here? Who’s not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87558B-F70D-464E-9706-F6E7C4223F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5" y="2421083"/>
            <a:ext cx="3666428" cy="289906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8.7% decrease in cohort size</a:t>
            </a:r>
          </a:p>
          <a:p>
            <a:r>
              <a:rPr lang="en-US" dirty="0"/>
              <a:t>Full time enrollment down 6%</a:t>
            </a:r>
          </a:p>
          <a:p>
            <a:r>
              <a:rPr lang="en-US" dirty="0"/>
              <a:t>Part time enrollment down 15.8% </a:t>
            </a:r>
          </a:p>
          <a:p>
            <a:r>
              <a:rPr lang="en-US" dirty="0"/>
              <a:t>2/3 full time. 1/3 Part time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b="1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Content Placeholder 4" descr="Chart, bar chart&#10;&#10;Description automatically generated">
            <a:extLst>
              <a:ext uri="{FF2B5EF4-FFF2-40B4-BE49-F238E27FC236}">
                <a16:creationId xmlns:a16="http://schemas.microsoft.com/office/drawing/2014/main" id="{5CD9AA98-65DE-394E-86E3-B872DE9587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0389" y="2369986"/>
            <a:ext cx="6477988" cy="4399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8886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C2DCD-1BAC-5344-AB59-496368EE7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Who’s here? Who’s not here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DDBB4038-7842-1143-AC31-A654763B92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3500243"/>
              </p:ext>
            </p:extLst>
          </p:nvPr>
        </p:nvGraphicFramePr>
        <p:xfrm>
          <a:off x="5146766" y="2325189"/>
          <a:ext cx="6348547" cy="42454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48547">
                  <a:extLst>
                    <a:ext uri="{9D8B030D-6E8A-4147-A177-3AD203B41FA5}">
                      <a16:colId xmlns:a16="http://schemas.microsoft.com/office/drawing/2014/main" val="713923230"/>
                    </a:ext>
                  </a:extLst>
                </a:gridCol>
              </a:tblGrid>
              <a:tr h="48894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Change in Full-time Enrollment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5835246"/>
                  </a:ext>
                </a:extLst>
              </a:tr>
              <a:tr h="488945">
                <a:tc>
                  <a:txBody>
                    <a:bodyPr/>
                    <a:lstStyle/>
                    <a:p>
                      <a:r>
                        <a:rPr lang="en-US" b="1" dirty="0"/>
                        <a:t>Asian Males -25%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8437589"/>
                  </a:ext>
                </a:extLst>
              </a:tr>
              <a:tr h="488945">
                <a:tc>
                  <a:txBody>
                    <a:bodyPr/>
                    <a:lstStyle/>
                    <a:p>
                      <a:r>
                        <a:rPr lang="en-US" dirty="0"/>
                        <a:t>African American Males -21%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3122407"/>
                  </a:ext>
                </a:extLst>
              </a:tr>
              <a:tr h="65588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White Males -11%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8417287"/>
                  </a:ext>
                </a:extLst>
              </a:tr>
              <a:tr h="65588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Foreign Males – 24%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3608503"/>
                  </a:ext>
                </a:extLst>
              </a:tr>
              <a:tr h="488945">
                <a:tc>
                  <a:txBody>
                    <a:bodyPr/>
                    <a:lstStyle/>
                    <a:p>
                      <a:r>
                        <a:rPr lang="en-US" dirty="0"/>
                        <a:t>Foreign Females: -13%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4194189"/>
                  </a:ext>
                </a:extLst>
              </a:tr>
              <a:tr h="488945">
                <a:tc>
                  <a:txBody>
                    <a:bodyPr/>
                    <a:lstStyle/>
                    <a:p>
                      <a:r>
                        <a:rPr lang="en-US" b="1" dirty="0"/>
                        <a:t>Hispanic females + 18%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31847"/>
                  </a:ext>
                </a:extLst>
              </a:tr>
              <a:tr h="488945">
                <a:tc>
                  <a:txBody>
                    <a:bodyPr/>
                    <a:lstStyle/>
                    <a:p>
                      <a:r>
                        <a:rPr lang="en-US" dirty="0"/>
                        <a:t>Hispanic Males +3%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1503377"/>
                  </a:ext>
                </a:extLst>
              </a:tr>
            </a:tbl>
          </a:graphicData>
        </a:graphic>
      </p:graphicFrame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10A7216-D22C-594B-9965-5185CFAF0FF9}"/>
              </a:ext>
            </a:extLst>
          </p:cNvPr>
          <p:cNvSpPr txBox="1">
            <a:spLocks/>
          </p:cNvSpPr>
          <p:nvPr/>
        </p:nvSpPr>
        <p:spPr>
          <a:xfrm>
            <a:off x="496389" y="2573483"/>
            <a:ext cx="4477394" cy="28990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endParaRPr lang="en-US" dirty="0"/>
          </a:p>
          <a:p>
            <a:r>
              <a:rPr lang="en-US" dirty="0"/>
              <a:t>Decrease in Male Students</a:t>
            </a:r>
          </a:p>
          <a:p>
            <a:r>
              <a:rPr lang="en-US" dirty="0"/>
              <a:t>Decrease in Foreign Students</a:t>
            </a:r>
          </a:p>
          <a:p>
            <a:r>
              <a:rPr lang="en-US" dirty="0"/>
              <a:t>Increase in Hispanic Students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Font typeface="Wingdings 3" charset="2"/>
              <a:buNone/>
            </a:pPr>
            <a:endParaRPr lang="en-US" dirty="0"/>
          </a:p>
          <a:p>
            <a:endParaRPr lang="en-US" b="1" dirty="0"/>
          </a:p>
          <a:p>
            <a:pPr marL="0" indent="0">
              <a:buFont typeface="Wingdings 3" charset="2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31892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C2DCD-1BAC-5344-AB59-496368EE7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Who’s here? Who’s not here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DDBB4038-7842-1143-AC31-A654763B92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3587330"/>
              </p:ext>
            </p:extLst>
          </p:nvPr>
        </p:nvGraphicFramePr>
        <p:xfrm>
          <a:off x="5146766" y="2325189"/>
          <a:ext cx="6348547" cy="43965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48547">
                  <a:extLst>
                    <a:ext uri="{9D8B030D-6E8A-4147-A177-3AD203B41FA5}">
                      <a16:colId xmlns:a16="http://schemas.microsoft.com/office/drawing/2014/main" val="713923230"/>
                    </a:ext>
                  </a:extLst>
                </a:gridCol>
              </a:tblGrid>
              <a:tr h="48894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Change in Part-time Enrollment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5835246"/>
                  </a:ext>
                </a:extLst>
              </a:tr>
              <a:tr h="488945">
                <a:tc>
                  <a:txBody>
                    <a:bodyPr/>
                    <a:lstStyle/>
                    <a:p>
                      <a:r>
                        <a:rPr lang="en-US" dirty="0"/>
                        <a:t>Foreign Males -40%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8437589"/>
                  </a:ext>
                </a:extLst>
              </a:tr>
              <a:tr h="488945">
                <a:tc>
                  <a:txBody>
                    <a:bodyPr/>
                    <a:lstStyle/>
                    <a:p>
                      <a:r>
                        <a:rPr lang="en-US" dirty="0"/>
                        <a:t>Foreign Females -40%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3122407"/>
                  </a:ext>
                </a:extLst>
              </a:tr>
              <a:tr h="488945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Asian females -40%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7778610"/>
                  </a:ext>
                </a:extLst>
              </a:tr>
              <a:tr h="65588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African American Males -20%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8417287"/>
                  </a:ext>
                </a:extLst>
              </a:tr>
              <a:tr h="65588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Hispanic Males -25%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3608503"/>
                  </a:ext>
                </a:extLst>
              </a:tr>
              <a:tr h="488945">
                <a:tc>
                  <a:txBody>
                    <a:bodyPr/>
                    <a:lstStyle/>
                    <a:p>
                      <a:r>
                        <a:rPr lang="en-US" dirty="0"/>
                        <a:t>Hispanic females – 12%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4194189"/>
                  </a:ext>
                </a:extLst>
              </a:tr>
              <a:tr h="488945">
                <a:tc>
                  <a:txBody>
                    <a:bodyPr/>
                    <a:lstStyle/>
                    <a:p>
                      <a:r>
                        <a:rPr lang="en-US" b="1" dirty="0"/>
                        <a:t>White males 21%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0336003"/>
                  </a:ext>
                </a:extLst>
              </a:tr>
            </a:tbl>
          </a:graphicData>
        </a:graphic>
      </p:graphicFrame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10A7216-D22C-594B-9965-5185CFAF0FF9}"/>
              </a:ext>
            </a:extLst>
          </p:cNvPr>
          <p:cNvSpPr txBox="1">
            <a:spLocks/>
          </p:cNvSpPr>
          <p:nvPr/>
        </p:nvSpPr>
        <p:spPr>
          <a:xfrm>
            <a:off x="496389" y="2573483"/>
            <a:ext cx="4477394" cy="28990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endParaRPr lang="en-US" dirty="0"/>
          </a:p>
          <a:p>
            <a:r>
              <a:rPr lang="en-US" dirty="0"/>
              <a:t>Decrease in Foreign Students</a:t>
            </a:r>
          </a:p>
          <a:p>
            <a:r>
              <a:rPr lang="en-US" dirty="0"/>
              <a:t>Decrease in Asian Females</a:t>
            </a:r>
          </a:p>
          <a:p>
            <a:r>
              <a:rPr lang="en-US" dirty="0"/>
              <a:t>Decrease African American Males</a:t>
            </a:r>
          </a:p>
          <a:p>
            <a:r>
              <a:rPr lang="en-US" dirty="0"/>
              <a:t>Decrease in Hispanic Students</a:t>
            </a:r>
          </a:p>
          <a:p>
            <a:r>
              <a:rPr lang="en-US" dirty="0"/>
              <a:t>Increase White males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Font typeface="Wingdings 3" charset="2"/>
              <a:buNone/>
            </a:pPr>
            <a:endParaRPr lang="en-US" dirty="0"/>
          </a:p>
          <a:p>
            <a:endParaRPr lang="en-US" b="1" dirty="0"/>
          </a:p>
          <a:p>
            <a:pPr marL="0" indent="0">
              <a:buFont typeface="Wingdings 3" charset="2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79662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6BF28-8E6D-6448-A77B-08A09BF769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FFFFFF"/>
                </a:solidFill>
              </a:rPr>
              <a:t>Are some courses more popular?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31A1922-BEFD-B947-9337-FFB1787C32A6}"/>
              </a:ext>
            </a:extLst>
          </p:cNvPr>
          <p:cNvSpPr txBox="1">
            <a:spLocks/>
          </p:cNvSpPr>
          <p:nvPr/>
        </p:nvSpPr>
        <p:spPr>
          <a:xfrm>
            <a:off x="496389" y="2573483"/>
            <a:ext cx="4477394" cy="289906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5 most popular majors 71% registration in 2020</a:t>
            </a:r>
          </a:p>
          <a:p>
            <a:r>
              <a:rPr lang="en-US" dirty="0"/>
              <a:t>5 most popular majors 68% registration in 2021</a:t>
            </a:r>
          </a:p>
          <a:p>
            <a:r>
              <a:rPr lang="en-US" dirty="0"/>
              <a:t>General Studies -28%</a:t>
            </a:r>
          </a:p>
          <a:p>
            <a:r>
              <a:rPr lang="en-US" dirty="0"/>
              <a:t>Health Science +38%</a:t>
            </a:r>
          </a:p>
          <a:p>
            <a:r>
              <a:rPr lang="en-US" dirty="0"/>
              <a:t>Business +8.2%</a:t>
            </a:r>
          </a:p>
          <a:p>
            <a:r>
              <a:rPr lang="en-US" dirty="0"/>
              <a:t>Hispanic Student registration in Health Science as doubled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Font typeface="Wingdings 3" charset="2"/>
              <a:buNone/>
            </a:pPr>
            <a:endParaRPr lang="en-US" dirty="0"/>
          </a:p>
          <a:p>
            <a:endParaRPr lang="en-US" b="1" dirty="0"/>
          </a:p>
          <a:p>
            <a:pPr marL="0" indent="0">
              <a:buFont typeface="Wingdings 3" charset="2"/>
              <a:buNone/>
            </a:pPr>
            <a:endParaRPr lang="en-US" dirty="0"/>
          </a:p>
        </p:txBody>
      </p:sp>
      <p:pic>
        <p:nvPicPr>
          <p:cNvPr id="9" name="Picture 8" descr="Chart, bar chart&#10;&#10;Description automatically generated">
            <a:extLst>
              <a:ext uri="{FF2B5EF4-FFF2-40B4-BE49-F238E27FC236}">
                <a16:creationId xmlns:a16="http://schemas.microsoft.com/office/drawing/2014/main" id="{8EC5C37D-6D13-4D48-B543-8010B6491C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3783" y="1841863"/>
            <a:ext cx="7102631" cy="4368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01624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6493</TotalTime>
  <Words>1160</Words>
  <Application>Microsoft Macintosh PowerPoint</Application>
  <PresentationFormat>Widescreen</PresentationFormat>
  <Paragraphs>278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Calibri</vt:lpstr>
      <vt:lpstr>Century Gothic</vt:lpstr>
      <vt:lpstr>Wingdings 3</vt:lpstr>
      <vt:lpstr>Ion Boardroom</vt:lpstr>
      <vt:lpstr>The Effect of the Pandemic  on the Montgomery College Fall 2020. Freshman Cohort  Emmeleen Ulita Gilbert</vt:lpstr>
      <vt:lpstr>Introduction</vt:lpstr>
      <vt:lpstr>Research Questions</vt:lpstr>
      <vt:lpstr>The Data</vt:lpstr>
      <vt:lpstr>Terminology</vt:lpstr>
      <vt:lpstr>Who’s here? Who’s not here</vt:lpstr>
      <vt:lpstr>Who’s here? Who’s not here</vt:lpstr>
      <vt:lpstr>Who’s here? Who’s not here</vt:lpstr>
      <vt:lpstr>Are some courses more popular?</vt:lpstr>
      <vt:lpstr>Are some courses more popular?</vt:lpstr>
      <vt:lpstr>Are students attempting more or less hours?</vt:lpstr>
      <vt:lpstr>Are students earning more or less hours?</vt:lpstr>
      <vt:lpstr>How are students performing?</vt:lpstr>
      <vt:lpstr>   Students who graduated from MCPS High Schools who are 20yrs and younger</vt:lpstr>
      <vt:lpstr>Students who graduated from MCPS, aged 20yrs and younger </vt:lpstr>
      <vt:lpstr>MCPS graduates: Full-time Students </vt:lpstr>
      <vt:lpstr>MCPS graduates: Full-time Students </vt:lpstr>
      <vt:lpstr>MCPS graduates: Full time Students </vt:lpstr>
      <vt:lpstr>MCPS graduates: Part-time Students </vt:lpstr>
      <vt:lpstr>MCPS graduates: Part-time Students </vt:lpstr>
      <vt:lpstr>MCPS graduates: Part-time Students </vt:lpstr>
      <vt:lpstr>MCPS Students : Summary</vt:lpstr>
      <vt:lpstr>Acknowledgements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Effect of the Pandemic  on the Montgomery College Fall 2020. Freshman Cohort  Emmeleen Ulita Gilbert</dc:title>
  <dc:creator>Gilbert, Emmeleen U</dc:creator>
  <cp:lastModifiedBy>Gilbert, Emmeleen U</cp:lastModifiedBy>
  <cp:revision>71</cp:revision>
  <cp:lastPrinted>2021-05-10T20:04:49Z</cp:lastPrinted>
  <dcterms:created xsi:type="dcterms:W3CDTF">2021-05-08T03:56:54Z</dcterms:created>
  <dcterms:modified xsi:type="dcterms:W3CDTF">2021-05-12T18:21:02Z</dcterms:modified>
</cp:coreProperties>
</file>